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8" r:id="rId1"/>
  </p:sldMasterIdLst>
  <p:notesMasterIdLst>
    <p:notesMasterId r:id="rId30"/>
  </p:notesMasterIdLst>
  <p:sldIdLst>
    <p:sldId id="303" r:id="rId2"/>
    <p:sldId id="259" r:id="rId3"/>
    <p:sldId id="260" r:id="rId4"/>
    <p:sldId id="262" r:id="rId5"/>
    <p:sldId id="263" r:id="rId6"/>
    <p:sldId id="266" r:id="rId7"/>
    <p:sldId id="267" r:id="rId8"/>
    <p:sldId id="268" r:id="rId9"/>
    <p:sldId id="269" r:id="rId10"/>
    <p:sldId id="307" r:id="rId11"/>
    <p:sldId id="270" r:id="rId12"/>
    <p:sldId id="308" r:id="rId13"/>
    <p:sldId id="309" r:id="rId14"/>
    <p:sldId id="310" r:id="rId15"/>
    <p:sldId id="311" r:id="rId16"/>
    <p:sldId id="312" r:id="rId17"/>
    <p:sldId id="283" r:id="rId18"/>
    <p:sldId id="271" r:id="rId19"/>
    <p:sldId id="276" r:id="rId20"/>
    <p:sldId id="277" r:id="rId21"/>
    <p:sldId id="280" r:id="rId22"/>
    <p:sldId id="281" r:id="rId23"/>
    <p:sldId id="287" r:id="rId24"/>
    <p:sldId id="288" r:id="rId25"/>
    <p:sldId id="297" r:id="rId26"/>
    <p:sldId id="313" r:id="rId27"/>
    <p:sldId id="304" r:id="rId28"/>
    <p:sldId id="29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31" autoAdjust="0"/>
    <p:restoredTop sz="94533" autoAdjust="0"/>
  </p:normalViewPr>
  <p:slideViewPr>
    <p:cSldViewPr snapToGrid="0">
      <p:cViewPr varScale="1">
        <p:scale>
          <a:sx n="91" d="100"/>
          <a:sy n="91" d="100"/>
        </p:scale>
        <p:origin x="6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4:16:43.194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1 450 16383,'14'0'0,"-1"0"0,-3 0 0,0 0 0,6 0 0,3 6 0,6 1 0,1 5 0,-1 1 0,1 0 0,-1-6 0,-1 3 0,-6-9 0,-3 4 0,-4-5 0,-1 0 0,0 0 0,0 0 0,0 0 0,1 0 0,-1 0 0,1 0 0,-1 0 0,1 0 0,-1 0 0,4 0 0,-3 0 0,11 0 0,-3 0 0,6 0 0,0 0 0,-6 0 0,5 0 0,-12 0 0,6 0 0,-8 0 0,1 0 0,-1 0 0,0 0 0,1 0 0,-1 0 0,0 0 0,1 0 0,0 0 0,6 0 0,2 0 0,6 0 0,0 0 0,1 0 0,-7 0 0,-2 0 0,-7 0 0,1 0 0,0 0 0,-1-5 0,1 4 0,0-4 0,-1 0 0,1 4 0,-1-4 0,1 1 0,-1 3 0,0-4 0,1 1 0,0 2 0,-1-7 0,1 8 0,-1-9 0,1 9 0,0-9 0,6 3 0,2 1 0,-1-4 0,0 9 0,-8-9 0,1 9 0,0-4 0,-1 1 0,0 3 0,0-4 0,0 1 0,0 3 0,7-4 0,-4 0 0,11 4 0,-5-4 0,6-1 0,-6 5 0,-2-5 0,-6 6 0,-1 0 0,1 0 0,-1 0 0,0 0 0,-1 0 0,1 0 0,1 0 0,6 0 0,-5 5 0,12 2 0,-12 4 0,5 0 0,-6 0 0,0-1 0,-1 1 0,1-5 0,-5 4 0,-2-5 0,-4 4 0,0 1 0,0 0 0,0 0 0,0 1 0,0-2 0,0 1 0,-4 0 0,-2 0 0,-4 0 0,4 1 0,-3-1 0,3 1 0,-4-1 0,0-5 0,1-1 0,-1-4 0,1 0 0,-1 0 0,-1 0 0,-6 0 0,5 0 0,-6 0 0,1 0 0,3-11 0,-10 2 0,11-8 0,-4 6 0,11 1 0,2-1 0,4 2 0,0-1 0,0 0 0,0 1 0,4-1 0,2 5 0,4-4 0,1 3 0,-1 0 0,1-4 0,-1 5 0,1-1 0,-2 1 0,1 5 0,0 0 0,0 0 0,0 0 0,1 0 0,-1 0 0,1 0 0,-1 5 0,7-4 0,-4 9 0,4-4 0,-6-1 0,-1 5 0,1-9 0,0 4 0,-5-1 0,3-3 0,-3 3 0,0 1 0,3-4 0,-3 4 0,5 0 0,-1-4 0,1 9 0,0-9 0,-1 8 0,1-8 0,0 9 0,-1-9 0,1 4 0,-1-5 0,1 0 0,-5 4 0,3-3 0,-3 3 0,5-4 0,0 5 0,6-4 0,-5 8 0,12-7 0,-5 2 0,0-4 0,-2 0 0,-6 0 0,6 0 0,-5 0 0,12 0 0,-5 0 0,6 0 0,-6 0 0,-2 0 0,1 0 0,-6 0 0,5 0 0,1 0 0,-6 0 0,5 0 0,-6 0 0,-1 0 0,1 0 0,6 0 0,2 0 0,0 0 0,5 0 0,-5 0 0,-1 0 0,6 0 0,-12 0 0,6 0 0,-8 0 0,1 0 0,0 0 0,-1 0 0,0 0 0,0 0 0,0 0 0,0 0 0,1-4 0,6 2 0,-5-7 0,5 8 0,1-4 0,-6 0 0,12 4 0,-12-9 0,5 9 0,-6-4 0,-1 5 0,1 0 0,0-5 0,-1 4 0,0-8 0,-1 8 0,1-8 0,1 8 0,0-4 0,-1 0 0,1 4 0,0-4 0,-1 0 0,8-1 0,-6-1 0,5-3 0,-6 9 0,-1-9 0,1 9 0,0-4 0,-1 0 0,-4 0 0,4-1 0,-9-2 0,4 2 0,-1-3 0,1-1 0,6-7 0,1-2 0,6 0 0,-4-6 0,4 12 0,-7-4 0,0 6 0,0 5 0,-5-4 0,-2 5 0,-4-5 0,0 1 0,0-1 0,0 1 0,0-6 0,0-12 0,0 2 0,6-9 0,-5 8 0,5 0 0,-6 7 0,5-4 0,-3 11 0,3 3 0,-5 10 0,0 8 0,0 0 0,0 0 0,0 0 0,0 1 0,0-1 0,0 0 0,0-4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4:16:46.093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269 311 16383,'-14'0'0,"5"-4"0,0 3 0,3-8 0,-4 7 0,-1-7 0,0 8 0,0-4 0,1 0 0,-1-1 0,1-4 0,5 1 0,1-1 0,4 1 0,-5 3 0,4-3 0,-3 4 0,-1-1 0,-1-3 0,-5 3 0,0-5 0,1 0 0,4 1 0,-4 4 0,3-11 0,-10 9 0,2-16 0,-2 10 0,10-3 0,-3 6 0,9 1 0,-3-1 0,4 2 0,0-1 0,0 0 0,0 1 0,0 8 0,0 7 0,0 30 0,0 11 0,0-10 0,0-8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4:16:46.942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1 0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4:25:32.19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1 16383,'44'0'0,"-1"0"0,-30 0 0,4 0 0,-2 0 0,3 0 0,-1 0 0,7 0 0,-12 0 0,5 0 0,0 0 0,2 0 0,7 0 0,-8 0 0,6 0 0,-11 0 0,4 0 0,-2 0 0,1 0 0,0 0 0,4 0 0,-8 0 0,8 0 0,-4 0 0,0 0 0,4 0 0,-9 0 0,10 0 0,5 0 0,19 0 0,1 0 0,9 0 0,-1 0 0,-7 0 0,8 0 0,-11 0 0,-8 0 0,-3 0 0,-8 0 0,0 0 0,-6 0 0,-2 0 0,-1 0 0,2 0 0,-1 0 0,0 0 0,5 0 0,-9 0 0,9 0 0,-6 0 0,-4 0 0,7 0 0,-3 0 0,0 0 0,3 0 0,-7 0 0,8 0 0,-5 0 0,1 0 0,3 0 0,-8 0 0,9 0 0,-4 0 0,1 0 0,3 0 0,-9 0 0,8 0 0,-2 0 0,-2 0 0,5 0 0,-8 0 0,10 9 0,6-7 0,8 6 0,9-8 0,-1 0 0,0 0 0,-8 0 0,6 0 0,-15 0 0,16 0 0,-16 0 0,15 0 0,-14 6 0,6-5 0,-16 5 0,6-6 0,-12 0 0,6 0 0,-3 0 0,2 0 0,-1 0 0,4 0 0,-8 0 0,8 0 0,-3 0 0,-1 0 0,4 0 0,-8 0 0,8 0 0,-4 0 0,0 0 0,4 0 0,-1 0 0,-2 0 0,0 0 0,-2 0 0,2 0 0,-1 0 0,4 0 0,-8 0 0,-1 20 0,9-15 0,-5 15 0,14-20 0,-10 0 0,4 0 0,-10 0 0,10 0 0,-11 0 0,6 0 0,7 0 0,-10 0 0,17 0 0,-20 0 0,21 0 0,-13-5 0,7 3 0,-3-3 0,-12 5 0,12 0 0,-5 0 0,-1 0 0,6 0 0,-5 0 0,11 0 0,-10 0 0,8 0 0,-15 0 0,10 0 0,-10 0 0,4 0 0,-2 0 0,2 0 0,-1 0 0,0 9 0,13-2 0,2 3 0,17-5 0,-12-5 0,6 0 0,-15 0 0,7 0 0,-8 0 0,-1 0 0,0 0 0,1 0 0,19 0 0,-22 0 0,21 0 0,-25 0 0,6 0 0,-6 0 0,5 0 0,-12 0 0,5 0 0,-1 0 0,0 0 0,1 0 0,3 0 0,-1 0 0,13 0 0,4 0 0,19 0 0,-8-7 0,7 5 0,-9-4 0,10 6 0,-8 0 0,9-7 0,-20 6 0,9-6 0,-17 7 0,20-6 0,-26 5 0,13-5 0,3 0 0,-14 5 0,19-5 0,-26 6 0,1 0 0,-2 0 0,6-5 0,7 4 0,22-4 0,-4 5 0,18 0 0,-7 0 0,10 0 0,-11 0 0,10 0 0,-21 0 0,1 0 0,-14 0 0,-7 0 0,-3 0 0,-4 0 0,-4 0 0,-1 4 0,12-3 0,7 3 0,11-4 0,31 0 0,-13 0 0,-8 0 0,-1 0 0,0 0 0,19 0 0,-45 0 0,0 0 0,-3 0 0,-12 0 0,6 0 0,4 0 0,-9 0 0,20 0 0,-16 0 0,20 0 0,-13 0 0,39 0 0,-31 0 0,33 0 0,-28 0 0,13 0 0,-13 0 0,-7 0 0,-2 6 0,-9 0 0,4 1 0,3-2 0,13-5 0,14 0 0,34-8 0,-25 6 0,33-5 0,-47 7 0,8 0 0,-3 0 0,-22 0 0,18 0 0,-22 0 0,1 0 0,-10 0 0,-2 0 0,-2 4 0,5 7 0,4-4 0,11 2 0,13-9 0,-8 0 0,11 0 0,-19 0 0,-7 0 0,3 0 0,-15 0 0,8 0 0,-1 0 0,35 0 0,40 0 0,-45-4 0,4 0 0,37 3 0,0 0 0,7-15 0,-25 14 0,2 2 0,-22-4 0,-4 0 0,40 4 0,-9 0 0,-35 0 0,-26 0 0,-11 0 0,19 0 0,-8 0 0,20 0 0,-10 0 0,-9 0 0,1 0 0,-9 0 0,7 0 0,-2 0 0,-1 0 0,4 0 0,-7 0 0,2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4:25:39.17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0 16383,'59'0'0,"-12"0"0,-13 0 0,-9 0 0,0 0 0,-6 5 0,-1-4 0,-3 4 0,-3-5 0,8 4 0,-8-2 0,8 2 0,3-4 0,-5 5 0,10-4 0,-15 4 0,4-5 0,-2 0 0,1 0 0,1 0 0,2 4 0,-7-3 0,10 4 0,-3-5 0,-1 5 0,0-4 0,-3 4 0,-3-5 0,8 4 0,-8-2 0,10 2 0,-4 2 0,8-5 0,7 11 0,-5-10 0,14 11 0,-15-12 0,15 6 0,-14-2 0,-1-3 0,-10 3 0,-6-5 0,9 5 0,-7-4 0,7 4 0,-4-5 0,2 0 0,6 0 0,-6 0 0,6 0 0,-11 0 0,4 0 0,-2 0 0,1 0 0,1 5 0,9-4 0,-6 4 0,10-5 0,-5 0 0,8 0 0,-5 0 0,5 0 0,-7 0 0,-7 0 0,-2 0 0,-2 5 0,-3-4 0,8 3 0,-2-4 0,5 0 0,11 7 0,1-5 0,1 4 0,16-6 0,-14 0 0,17 0 0,-20 0 0,-1 0 0,-8 0 0,-7 0 0,-2 0 0,5 0 0,-9 0 0,15 0 0,-9 0 0,6 0 0,1 0 0,8 0 0,2 0 0,0 0 0,-3 0 0,-7 0 0,-8 0 0,6 0 0,-12 0 0,5 0 0,-2 0 0,-3-5 0,15 4 0,-7-4 0,10 5 0,-4-5 0,-1 3 0,-6-3 0,-2 5 0,-2 0 0,2 0 0,-1 0 0,11 0 0,2 0 0,-4 0 0,8 0 0,-6 0 0,1 0 0,5 0 0,-14 0 0,4 0 0,-10 0 0,4 0 0,0 0 0,-5 0 0,11 0 0,-4 0 0,7 0 0,-8 0 0,6 0 0,-5 0 0,6 0 0,-6 0 0,-2 0 0,-2 0 0,9 0 0,0 0 0,6 0 0,-4 0 0,8 0 0,2 0 0,0 0 0,6 0 0,-6 0 0,9 0 0,-1 0 0,-8 0 0,6 0 0,-6 0 0,0 0 0,7 0 0,-16 0 0,7 0 0,0 0 0,-6 0 0,6 0 0,-16 0 0,0 0 0,-3 0 0,27 6 0,19-4 0,27 4 0,7-14 0,-1 6 0,1-7 0,-41 9 0,-1 0 0,46-8 0,-45 7 0,-1 0 0,29-8 0,10 9 0,-22 0 0,-8 0 0,-1 0 0,7 0 0,-14 0 0,-1 0 0,-7 0 0,9 0 0,-8 0 0,-17 0 0,-1 0 0,-19 0 0,1 0 0,36 0 0,-12 0 0,53 0 0,-15 0 0,8 0 0,11 0 0,-21 0 0,-16 0 0,0 0 0,10 7 0,19-6 0,-30 6 0,-15-7 0,13 0 0,-20 0 0,-4 0 0,-6 0 0,-11 0 0,-1 13 0,29-5 0,4 6 0,26-9 0,-1-5 0,-1 0 0,30 0 0,-32 0 0,29 0 0,-47 0 0,37 0 0,-32 0 0,15 0 0,-25 0 0,-21 0 0,16 0 0,-24 0 0,16 0 0,-1 0 0,18 0 0,1 0 0,19 0 0,-19 0 0,9 0 0,8 0 0,-23 0 0,21 0 0,-30 0 0,3 0 0,0 0 0,-9 0 0,-2 0 0,11 0 0,-20 0 0,20-6 0,-18 5 0,2-5 0,-4 6 0,0 0 0,1 0 0,0 0 0,6 0 0,-10 0 0,17 0 0,-16 0 0,9 0 0,-7 0 0,-3 0 0,14 0 0,-13 0 0,16-6 0,-6 5 0,-3-5 0,7 6 0,-16 0 0,4 0 0,5-5 0,-8 4 0,13-8 0,-13 8 0,3-4 0,0 1 0,1 2 0,1-2 0,2-1 0,-7 4 0,3-9 0,1 9 0,2-4 0,4 5 0,-4 0 0,-3-4 0,0 2 0,0-2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4:25:47.85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0 16383,'44'0'0,"-1"0"0,-24 0 0,15 0 0,-7 0 0,15 0 0,-14 0 0,-1 0 0,-4 0 0,-10 0 0,4 0 0,-2 0 0,4 0 0,4 0 0,3 0 0,-1 0 0,9 0 0,2 0 0,8 0 0,-8 0 0,-2 0 0,-15 0 0,-2 0 0,-2 0 0,1 0 0,0 0 0,14 0 0,-9 0 0,21 0 0,-15 0 0,16 0 0,-16 0 0,7 0 0,-15 0 0,-2 0 0,-1 0 0,0 0 0,7 0 0,9 0 0,-4 6 0,14-5 0,-6 11 0,7-10 0,-7 10 0,-3-10 0,-7 9 0,-8-10 0,-1 10 0,-6-6 0,-5 14 0,22-11 0,8 5 0,14-13 0,16 0 0,-11 0 0,2 0 0,-3 0 0,1 0 0,-8 0 0,7 0 0,-9 7 0,9-5 0,-8 4 0,9-6 0,-12 7 0,-7-6 0,-3 6 0,-15-7 0,-1 0 0,-1 0 0,2 8 0,24-6 0,7 6 0,16-8 0,-8 0 0,5 0 0,-4 0 0,10 0 0,-11 0 0,8 0 0,-9 0 0,1 0 0,7 0 0,-17 0 0,-2 0 0,-11 0 0,-15 0 0,-2 0 0,-1 0 0,-63 18 0,23-14 0,-23 14 0,102-18 0,5 0 0,-1 0 0,3 0 0,8 0 0,8 0 0,-10 0 0,-2-7 0,1 5 0,-11-5 0,9 7 0,-27 0 0,14 0 0,-25 0 0,0 0 0,-10 0 0,-7 0 0,13 4 0,15-3 0,17 3 0,11-4 0,2 0 0,-2 0 0,1 0 0,0 0 0,-10 0 0,-11 0 0,-12 0 0,-15 0 0,-2 0 0,-2 0 0,10 15 0,19-12 0,24 12 0,2-15 0,22 0 0,-23 0 0,11 0 0,-13 0 0,0 0 0,-10 0 0,-3-6 0,-9 4 0,-16-4 0,3 6 0,-20 0 0,5 0 0,5 0 0,17-8 0,26 6 0,6-13 0,8-2 0,-11 5 0,-11-9 0,-11 13 0,-4 0 0,-6-4 0,0 10 0,-2-4 0,-16 6 0,0 0 0,0 0 0,20 0 0,2 0 0,15 0 0,-1 0 0,-7 0 0,8 0 0,-19 0 0,6 0 0,-21 0 0,4 0 0,-14 0 0,0 9 0,-5 16 0,-2-6 0,12 5 0,8-19 0,17-5 0,-5 0 0,-3 0 0,-7 0 0,-7 0 0,-2 0 0,-2 0 0,1 0 0,7 0 0,0 0 0,11 0 0,2 0 0,0 0 0,-2 0 0,-15 0 0,-2 0 0,1 0 0,20 0 0,12 0 0,18 0 0,-1 0 0,-9 0 0,-4 0 0,-13 0 0,-12 0 0,-8 0 0,-10 0 0,14 0 0,15 0 0,7 0 0,7 0 0,-9 0 0,-9 0 0,5 0 0,-14 0 0,19 0 0,-17 0 0,10 0 0,-9 0 0,-10 0 0,2 0 0,-12-5 0,5 4 0,2-4 0,5 5 0,2 0 0,1 0 0,0 0 0,-1 0 0,1 0 0,-8 0 0,0 0 0,-3 0 0,3 0 0,5 0 0,1 0 0,3 0 0,-7 0 0,9 0 0,-15 0 0,9 0 0,-7 0 0,-3 0 0,17 0 0,-8 0 0,41 6 0,-21-4 0,26 5 0,-37-7 0,-2 0 0,-13 4 0,-3-2 0,8 2 0,-4-4 0,8 0 0,-1 0 0,7 0 0,-5 0 0,-2 0 0,-8 0 0,0 0 0,0 0 0,5 0 0,2 0 0,-5 0 0,0 0 0,5 0 0,-2 0 0,9 0 0,-11 0 0,-3 0 0,-1 0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670AC-21A0-4976-B7DE-200C1143956A}" type="datetimeFigureOut">
              <a:rPr lang="id-ID" smtClean="0"/>
              <a:pPr/>
              <a:t>23/09/25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053B5-75DF-4E9D-A466-3B8094A1878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920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53B5-75DF-4E9D-A466-3B8094A18789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886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53B5-75DF-4E9D-A466-3B8094A18789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0662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53B5-75DF-4E9D-A466-3B8094A18789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115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73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8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61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8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9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925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304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1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4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6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41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9/23/25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7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19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58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3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24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7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85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17.xml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slide" Target="slide1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7.jpeg"/><Relationship Id="rId15" Type="http://schemas.openxmlformats.org/officeDocument/2006/relationships/slide" Target="slide19.xml"/><Relationship Id="rId10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8.xml"/><Relationship Id="rId14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1.xml"/><Relationship Id="rId7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7.jpe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1.xml"/><Relationship Id="rId7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7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1.xml"/><Relationship Id="rId7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1.xml"/><Relationship Id="rId7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1.xml"/><Relationship Id="rId7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7.jpe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customXml" Target="../ink/ink3.xml"/><Relationship Id="rId3" Type="http://schemas.openxmlformats.org/officeDocument/2006/relationships/slide" Target="slide1.xml"/><Relationship Id="rId7" Type="http://schemas.openxmlformats.org/officeDocument/2006/relationships/slide" Target="slide27.xml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customXml" Target="../ink/ink2.xml"/><Relationship Id="rId5" Type="http://schemas.openxmlformats.org/officeDocument/2006/relationships/slide" Target="slide2.xml"/><Relationship Id="rId10" Type="http://schemas.openxmlformats.org/officeDocument/2006/relationships/image" Target="../media/image19.png"/><Relationship Id="rId4" Type="http://schemas.openxmlformats.org/officeDocument/2006/relationships/image" Target="../media/image7.jpeg"/><Relationship Id="rId9" Type="http://schemas.openxmlformats.org/officeDocument/2006/relationships/customXml" Target="../ink/ink1.xml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oleObject" Target="../embeddings/oleObject5.bin"/><Relationship Id="rId3" Type="http://schemas.openxmlformats.org/officeDocument/2006/relationships/slide" Target="slide1.xml"/><Relationship Id="rId7" Type="http://schemas.openxmlformats.org/officeDocument/2006/relationships/slide" Target="slide27.xml"/><Relationship Id="rId12" Type="http://schemas.openxmlformats.org/officeDocument/2006/relationships/image" Target="../media/image16.wmf"/><Relationship Id="rId2" Type="http://schemas.openxmlformats.org/officeDocument/2006/relationships/audio" Target="../media/audio2.wav"/><Relationship Id="rId16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oleObject" Target="../embeddings/oleObject4.bin"/><Relationship Id="rId5" Type="http://schemas.openxmlformats.org/officeDocument/2006/relationships/slide" Target="slide2.xml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5.wmf"/><Relationship Id="rId4" Type="http://schemas.openxmlformats.org/officeDocument/2006/relationships/image" Target="../media/image7.jpe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1.xml"/><Relationship Id="rId7" Type="http://schemas.openxmlformats.org/officeDocument/2006/relationships/slide" Target="slide2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slide" Target="slide27.xml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11" Type="http://schemas.openxmlformats.org/officeDocument/2006/relationships/slide" Target="slide2.xml"/><Relationship Id="rId5" Type="http://schemas.openxmlformats.org/officeDocument/2006/relationships/oleObject" Target="../embeddings/oleObject9.bin"/><Relationship Id="rId10" Type="http://schemas.openxmlformats.org/officeDocument/2006/relationships/image" Target="../media/image7.jpeg"/><Relationship Id="rId4" Type="http://schemas.openxmlformats.org/officeDocument/2006/relationships/image" Target="../media/image18.wmf"/><Relationship Id="rId9" Type="http://schemas.openxmlformats.org/officeDocument/2006/relationships/slide" Target="slide1.xml"/><Relationship Id="rId14" Type="http://schemas.openxmlformats.org/officeDocument/2006/relationships/slide" Target="slide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1.xml"/><Relationship Id="rId10" Type="http://schemas.openxmlformats.org/officeDocument/2006/relationships/slide" Target="slide28.xml"/><Relationship Id="rId4" Type="http://schemas.openxmlformats.org/officeDocument/2006/relationships/image" Target="../media/image9.jpeg"/><Relationship Id="rId9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slide" Target="slide1.xml"/><Relationship Id="rId18" Type="http://schemas.openxmlformats.org/officeDocument/2006/relationships/slide" Target="slide28.xml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5.wmf"/><Relationship Id="rId17" Type="http://schemas.openxmlformats.org/officeDocument/2006/relationships/slide" Target="slide27.xml"/><Relationship Id="rId2" Type="http://schemas.openxmlformats.org/officeDocument/2006/relationships/audio" Target="../media/audio4.wav"/><Relationship Id="rId16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slide" Target="slide2.xml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16.bin"/><Relationship Id="rId7" Type="http://schemas.openxmlformats.org/officeDocument/2006/relationships/slide" Target="slide1.xml"/><Relationship Id="rId12" Type="http://schemas.openxmlformats.org/officeDocument/2006/relationships/slide" Target="slide2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11" Type="http://schemas.openxmlformats.org/officeDocument/2006/relationships/slide" Target="slide27.xml"/><Relationship Id="rId5" Type="http://schemas.openxmlformats.org/officeDocument/2006/relationships/oleObject" Target="../embeddings/oleObject17.bin"/><Relationship Id="rId10" Type="http://schemas.openxmlformats.org/officeDocument/2006/relationships/slide" Target="slide5.xml"/><Relationship Id="rId4" Type="http://schemas.openxmlformats.org/officeDocument/2006/relationships/image" Target="../media/image26.wmf"/><Relationship Id="rId9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slide" Target="slide27.xml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11" Type="http://schemas.openxmlformats.org/officeDocument/2006/relationships/slide" Target="slide2.xml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7.jpeg"/><Relationship Id="rId4" Type="http://schemas.openxmlformats.org/officeDocument/2006/relationships/image" Target="../media/image28.wmf"/><Relationship Id="rId9" Type="http://schemas.openxmlformats.org/officeDocument/2006/relationships/slide" Target="slide1.xml"/><Relationship Id="rId14" Type="http://schemas.openxmlformats.org/officeDocument/2006/relationships/slide" Target="slide2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21.bin"/><Relationship Id="rId7" Type="http://schemas.openxmlformats.org/officeDocument/2006/relationships/slide" Target="slide1.xml"/><Relationship Id="rId12" Type="http://schemas.openxmlformats.org/officeDocument/2006/relationships/slide" Target="slide2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11" Type="http://schemas.openxmlformats.org/officeDocument/2006/relationships/slide" Target="slide27.xml"/><Relationship Id="rId5" Type="http://schemas.openxmlformats.org/officeDocument/2006/relationships/oleObject" Target="../embeddings/oleObject22.bin"/><Relationship Id="rId10" Type="http://schemas.openxmlformats.org/officeDocument/2006/relationships/slide" Target="slide5.xml"/><Relationship Id="rId4" Type="http://schemas.openxmlformats.org/officeDocument/2006/relationships/image" Target="../media/image31.wmf"/><Relationship Id="rId9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8.wmf"/><Relationship Id="rId26" Type="http://schemas.openxmlformats.org/officeDocument/2006/relationships/slide" Target="slide28.xml"/><Relationship Id="rId21" Type="http://schemas.openxmlformats.org/officeDocument/2006/relationships/slide" Target="slide1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0.bin"/><Relationship Id="rId25" Type="http://schemas.openxmlformats.org/officeDocument/2006/relationships/slide" Target="slide27.xml"/><Relationship Id="rId2" Type="http://schemas.openxmlformats.org/officeDocument/2006/relationships/audio" Target="../media/audio4.wav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6.bin"/><Relationship Id="rId24" Type="http://schemas.openxmlformats.org/officeDocument/2006/relationships/slide" Target="slide5.xml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slide" Target="slide2.xml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42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7.wmf"/><Relationship Id="rId22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slide" Target="slide2.xml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7.jpeg"/><Relationship Id="rId2" Type="http://schemas.openxmlformats.org/officeDocument/2006/relationships/audio" Target="../media/audio4.wav"/><Relationship Id="rId16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11" Type="http://schemas.openxmlformats.org/officeDocument/2006/relationships/slide" Target="slide1.xml"/><Relationship Id="rId5" Type="http://schemas.openxmlformats.org/officeDocument/2006/relationships/oleObject" Target="../embeddings/oleObject33.bin"/><Relationship Id="rId15" Type="http://schemas.openxmlformats.org/officeDocument/2006/relationships/slide" Target="slide27.xml"/><Relationship Id="rId10" Type="http://schemas.openxmlformats.org/officeDocument/2006/relationships/image" Target="../media/image42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5.bin"/><Relationship Id="rId1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1.xml"/><Relationship Id="rId7" Type="http://schemas.openxmlformats.org/officeDocument/2006/relationships/slide" Target="slide2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customXml" Target="../ink/ink6.xml"/><Relationship Id="rId3" Type="http://schemas.openxmlformats.org/officeDocument/2006/relationships/slide" Target="slide1.xml"/><Relationship Id="rId7" Type="http://schemas.openxmlformats.org/officeDocument/2006/relationships/slide" Target="slide27.xml"/><Relationship Id="rId12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customXml" Target="../ink/ink5.xml"/><Relationship Id="rId5" Type="http://schemas.openxmlformats.org/officeDocument/2006/relationships/slide" Target="slide2.xml"/><Relationship Id="rId10" Type="http://schemas.openxmlformats.org/officeDocument/2006/relationships/image" Target="../media/image51.png"/><Relationship Id="rId4" Type="http://schemas.openxmlformats.org/officeDocument/2006/relationships/image" Target="../media/image7.jpeg"/><Relationship Id="rId9" Type="http://schemas.openxmlformats.org/officeDocument/2006/relationships/customXml" Target="../ink/ink4.xml"/><Relationship Id="rId1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44.gif"/><Relationship Id="rId7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slide" Target="slide1.xml"/><Relationship Id="rId9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28.xml"/><Relationship Id="rId5" Type="http://schemas.openxmlformats.org/officeDocument/2006/relationships/image" Target="../media/image10.jpeg"/><Relationship Id="rId10" Type="http://schemas.openxmlformats.org/officeDocument/2006/relationships/slide" Target="slide27.xml"/><Relationship Id="rId4" Type="http://schemas.openxmlformats.org/officeDocument/2006/relationships/image" Target="../media/image9.jpe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9.jpeg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slide" Target="slide1.xml"/><Relationship Id="rId10" Type="http://schemas.openxmlformats.org/officeDocument/2006/relationships/slide" Target="slide28.xml"/><Relationship Id="rId4" Type="http://schemas.openxmlformats.org/officeDocument/2006/relationships/image" Target="../media/image12.jpeg"/><Relationship Id="rId9" Type="http://schemas.openxmlformats.org/officeDocument/2006/relationships/slide" Target="slide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1.xml"/><Relationship Id="rId7" Type="http://schemas.openxmlformats.org/officeDocument/2006/relationships/slide" Target="slide2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3.wmf"/><Relationship Id="rId5" Type="http://schemas.openxmlformats.org/officeDocument/2006/relationships/slide" Target="slide2.xml"/><Relationship Id="rId10" Type="http://schemas.openxmlformats.org/officeDocument/2006/relationships/oleObject" Target="../embeddings/oleObject1.bin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.xml"/><Relationship Id="rId7" Type="http://schemas.openxmlformats.org/officeDocument/2006/relationships/slide" Target="slide28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.xml"/><Relationship Id="rId4" Type="http://schemas.openxmlformats.org/officeDocument/2006/relationships/image" Target="../media/image7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1.xml"/><Relationship Id="rId7" Type="http://schemas.openxmlformats.org/officeDocument/2006/relationships/slide" Target="slide2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1.xml"/><Relationship Id="rId7" Type="http://schemas.openxmlformats.org/officeDocument/2006/relationships/slide" Target="slide27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1.xml"/><Relationship Id="rId7" Type="http://schemas.openxmlformats.org/officeDocument/2006/relationships/slide" Target="slide27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10" Type="http://schemas.openxmlformats.org/officeDocument/2006/relationships/image" Target="../media/image14.wmf"/><Relationship Id="rId4" Type="http://schemas.openxmlformats.org/officeDocument/2006/relationships/image" Target="../media/image7.jpeg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>
            <a:hlinkClick r:id="rId4" action="ppaction://hlinksldjump"/>
          </p:cNvPr>
          <p:cNvSpPr/>
          <p:nvPr/>
        </p:nvSpPr>
        <p:spPr>
          <a:xfrm>
            <a:off x="979488" y="877272"/>
            <a:ext cx="1850798" cy="737473"/>
          </a:xfrm>
          <a:prstGeom prst="round2DiagRect">
            <a:avLst>
              <a:gd name="adj1" fmla="val 27000"/>
              <a:gd name="adj2" fmla="val 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5" name="Round Diagonal Corner Rectangle 4">
            <a:hlinkClick r:id="rId6" action="ppaction://hlinksldjump"/>
          </p:cNvPr>
          <p:cNvSpPr/>
          <p:nvPr/>
        </p:nvSpPr>
        <p:spPr>
          <a:xfrm>
            <a:off x="896937" y="1950333"/>
            <a:ext cx="1890355" cy="737473"/>
          </a:xfrm>
          <a:prstGeom prst="round2DiagRect">
            <a:avLst>
              <a:gd name="adj1" fmla="val 27000"/>
              <a:gd name="adj2" fmla="val 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Comic Sans MS" panose="030F0702030302020204" pitchFamily="66" charset="0"/>
              </a:rPr>
              <a:t>Pendahuluan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Round Diagonal Corner Rectangle 5">
            <a:hlinkClick r:id="rId7" action="ppaction://hlinksldjump"/>
          </p:cNvPr>
          <p:cNvSpPr/>
          <p:nvPr/>
        </p:nvSpPr>
        <p:spPr>
          <a:xfrm>
            <a:off x="863825" y="3073503"/>
            <a:ext cx="1850346" cy="737473"/>
          </a:xfrm>
          <a:prstGeom prst="round2DiagRect">
            <a:avLst>
              <a:gd name="adj1" fmla="val 27000"/>
              <a:gd name="adj2" fmla="val 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Comic Sans MS" panose="030F0702030302020204" pitchFamily="66" charset="0"/>
              </a:rPr>
              <a:t>Materi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dan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Contoh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Soal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Round Diagonal Corner Rectangle 7">
            <a:hlinkClick r:id="rId8" action="ppaction://hlinksldjump"/>
          </p:cNvPr>
          <p:cNvSpPr/>
          <p:nvPr/>
        </p:nvSpPr>
        <p:spPr>
          <a:xfrm>
            <a:off x="853621" y="4194634"/>
            <a:ext cx="1914654" cy="737473"/>
          </a:xfrm>
          <a:prstGeom prst="round2DiagRect">
            <a:avLst>
              <a:gd name="adj1" fmla="val 27000"/>
              <a:gd name="adj2" fmla="val 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Comic Sans MS" panose="030F0702030302020204" pitchFamily="66" charset="0"/>
              </a:rPr>
              <a:t>Latihan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Soal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Round Diagonal Corner Rectangle 8">
            <a:hlinkClick r:id="rId9" action="ppaction://hlinksldjump"/>
          </p:cNvPr>
          <p:cNvSpPr/>
          <p:nvPr/>
        </p:nvSpPr>
        <p:spPr>
          <a:xfrm>
            <a:off x="868360" y="5282381"/>
            <a:ext cx="1889353" cy="737473"/>
          </a:xfrm>
          <a:prstGeom prst="round2DiagRect">
            <a:avLst>
              <a:gd name="adj1" fmla="val 27000"/>
              <a:gd name="adj2" fmla="val 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Comic Sans MS" panose="030F0702030302020204" pitchFamily="66" charset="0"/>
              </a:rPr>
              <a:t>Penutup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16" name="Rounded Rectangle 15">
            <a:hlinkClick r:id="rId10" action="ppaction://hlinksldjump"/>
          </p:cNvPr>
          <p:cNvSpPr/>
          <p:nvPr/>
        </p:nvSpPr>
        <p:spPr>
          <a:xfrm>
            <a:off x="4136571" y="769256"/>
            <a:ext cx="3033486" cy="52251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/>
              <a:t>Matriks</a:t>
            </a:r>
          </a:p>
        </p:txBody>
      </p:sp>
      <p:sp>
        <p:nvSpPr>
          <p:cNvPr id="23" name="Rounded Rectangle 22">
            <a:hlinkClick r:id="rId7" action="ppaction://hlinksldjump"/>
          </p:cNvPr>
          <p:cNvSpPr/>
          <p:nvPr/>
        </p:nvSpPr>
        <p:spPr>
          <a:xfrm>
            <a:off x="4383314" y="1538516"/>
            <a:ext cx="3120572" cy="55154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/>
              <a:t>Pengertian Matriks</a:t>
            </a:r>
          </a:p>
        </p:txBody>
      </p:sp>
      <p:sp>
        <p:nvSpPr>
          <p:cNvPr id="24" name="Rounded Rectangle 23">
            <a:hlinkClick r:id="rId11" action="ppaction://hlinksldjump"/>
          </p:cNvPr>
          <p:cNvSpPr/>
          <p:nvPr/>
        </p:nvSpPr>
        <p:spPr>
          <a:xfrm>
            <a:off x="4630056" y="2336802"/>
            <a:ext cx="3120573" cy="55154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/>
              <a:t>Jenis-jenis Matriks</a:t>
            </a:r>
          </a:p>
        </p:txBody>
      </p:sp>
      <p:sp>
        <p:nvSpPr>
          <p:cNvPr id="25" name="Rounded Rectangle 24">
            <a:hlinkClick r:id="rId12" action="ppaction://hlinksldjump"/>
          </p:cNvPr>
          <p:cNvSpPr/>
          <p:nvPr/>
        </p:nvSpPr>
        <p:spPr>
          <a:xfrm>
            <a:off x="4920340" y="3178631"/>
            <a:ext cx="3091545" cy="55154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/>
              <a:t>Transfos Suatu Matriks</a:t>
            </a:r>
          </a:p>
        </p:txBody>
      </p:sp>
      <p:sp>
        <p:nvSpPr>
          <p:cNvPr id="26" name="Rounded Rectangle 25">
            <a:hlinkClick r:id="rId13" action="ppaction://hlinksldjump"/>
          </p:cNvPr>
          <p:cNvSpPr/>
          <p:nvPr/>
        </p:nvSpPr>
        <p:spPr>
          <a:xfrm>
            <a:off x="5239656" y="3976917"/>
            <a:ext cx="3091543" cy="55154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/>
              <a:t>Penjumlahan dan Pengurangan Matriks</a:t>
            </a:r>
          </a:p>
        </p:txBody>
      </p:sp>
      <p:sp>
        <p:nvSpPr>
          <p:cNvPr id="28" name="Rounded Rectangle 27">
            <a:hlinkClick r:id="rId14" action="ppaction://hlinksldjump"/>
          </p:cNvPr>
          <p:cNvSpPr/>
          <p:nvPr/>
        </p:nvSpPr>
        <p:spPr>
          <a:xfrm>
            <a:off x="5544455" y="4789716"/>
            <a:ext cx="3018973" cy="55154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/>
              <a:t>Perkalian </a:t>
            </a:r>
            <a:r>
              <a:rPr lang="id-ID" sz="2000" dirty="0">
                <a:hlinkClick r:id="rId15" action="ppaction://hlinksldjump"/>
              </a:rPr>
              <a:t>Saklar</a:t>
            </a:r>
            <a:r>
              <a:rPr lang="id-ID" sz="2000" dirty="0"/>
              <a:t> dengan Matriks</a:t>
            </a:r>
          </a:p>
        </p:txBody>
      </p:sp>
      <p:sp>
        <p:nvSpPr>
          <p:cNvPr id="29" name="Rounded Rectangle 28">
            <a:hlinkClick r:id="rId14" action="ppaction://hlinksldjump"/>
          </p:cNvPr>
          <p:cNvSpPr/>
          <p:nvPr/>
        </p:nvSpPr>
        <p:spPr>
          <a:xfrm>
            <a:off x="5936341" y="5617031"/>
            <a:ext cx="3062515" cy="55154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/>
              <a:t>Determinan Invers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886199" y="381001"/>
            <a:ext cx="838200" cy="670560"/>
          </a:xfrm>
          <a:prstGeom prst="roundRec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089401" y="1106715"/>
            <a:ext cx="838200" cy="670560"/>
          </a:xfrm>
          <a:prstGeom prst="roundRec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4394200" y="1904999"/>
            <a:ext cx="838200" cy="670560"/>
          </a:xfrm>
          <a:prstGeom prst="roundRec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4655458" y="2703286"/>
            <a:ext cx="838200" cy="670560"/>
          </a:xfrm>
          <a:prstGeom prst="roundRec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5003800" y="3530600"/>
            <a:ext cx="838200" cy="670560"/>
          </a:xfrm>
          <a:prstGeom prst="roundRec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5294086" y="4386944"/>
            <a:ext cx="838200" cy="670560"/>
          </a:xfrm>
          <a:prstGeom prst="roundRec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5700487" y="5156200"/>
            <a:ext cx="838200" cy="670560"/>
          </a:xfrm>
          <a:prstGeom prst="roundRec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  <a:endParaRPr lang="en-US" dirty="0"/>
          </a:p>
        </p:txBody>
      </p:sp>
      <p:pic>
        <p:nvPicPr>
          <p:cNvPr id="13313" name="Picture 1" descr="E:\soal-matematika-sd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679543" y="856343"/>
            <a:ext cx="2598057" cy="2525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728537"/>
      </p:ext>
    </p:extLst>
  </p:cSld>
  <p:clrMapOvr>
    <a:masterClrMapping/>
  </p:clrMapOvr>
  <p:transition spd="slow">
    <p:push dir="u"/>
    <p:sndAc>
      <p:stSnd>
        <p:snd r:embed="rId3" name="laser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76011-93A3-5165-F074-C4CEB83E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29548"/>
          </a:xfrm>
        </p:spPr>
        <p:txBody>
          <a:bodyPr/>
          <a:lstStyle/>
          <a:p>
            <a:r>
              <a:rPr lang="en-US" dirty="0"/>
              <a:t>Sifat-Sifat Transpose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1B047-0173-4C63-857E-494576E2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((A)</a:t>
            </a:r>
            <a:r>
              <a:rPr lang="en-US" baseline="30000" dirty="0"/>
              <a:t>T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 =A</a:t>
            </a:r>
          </a:p>
          <a:p>
            <a:r>
              <a:rPr lang="en-US" dirty="0"/>
              <a:t>(A + B)</a:t>
            </a:r>
            <a:r>
              <a:rPr lang="en-US" baseline="30000" dirty="0"/>
              <a:t>T </a:t>
            </a:r>
            <a:r>
              <a:rPr lang="en-US" dirty="0"/>
              <a:t>= A</a:t>
            </a:r>
            <a:r>
              <a:rPr lang="en-US" baseline="30000" dirty="0"/>
              <a:t>T </a:t>
            </a:r>
            <a:r>
              <a:rPr lang="en-US" dirty="0"/>
              <a:t>+ B</a:t>
            </a:r>
            <a:r>
              <a:rPr lang="en-US" baseline="30000" dirty="0"/>
              <a:t>T</a:t>
            </a:r>
          </a:p>
          <a:p>
            <a:r>
              <a:rPr lang="en-US" dirty="0"/>
              <a:t>(A – B)</a:t>
            </a:r>
            <a:r>
              <a:rPr lang="en-US" baseline="30000" dirty="0"/>
              <a:t>T</a:t>
            </a:r>
            <a:r>
              <a:rPr lang="en-US" dirty="0"/>
              <a:t> = A</a:t>
            </a:r>
            <a:r>
              <a:rPr lang="en-US" baseline="30000" dirty="0"/>
              <a:t>T</a:t>
            </a:r>
            <a:r>
              <a:rPr lang="en-US" dirty="0"/>
              <a:t> -  B</a:t>
            </a:r>
            <a:r>
              <a:rPr lang="en-US" baseline="30000" dirty="0"/>
              <a:t>T</a:t>
            </a:r>
          </a:p>
          <a:p>
            <a:r>
              <a:rPr lang="en-US" dirty="0"/>
              <a:t>(kA)</a:t>
            </a:r>
            <a:r>
              <a:rPr lang="en-US" baseline="30000" dirty="0"/>
              <a:t>T</a:t>
            </a:r>
            <a:r>
              <a:rPr lang="en-US" dirty="0"/>
              <a:t> = </a:t>
            </a:r>
            <a:r>
              <a:rPr lang="en-US" dirty="0" err="1"/>
              <a:t>kA</a:t>
            </a:r>
            <a:r>
              <a:rPr lang="en-US" baseline="30000" dirty="0" err="1"/>
              <a:t>T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k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skalar</a:t>
            </a:r>
            <a:endParaRPr lang="en-US" dirty="0"/>
          </a:p>
          <a:p>
            <a:r>
              <a:rPr lang="en-US" dirty="0"/>
              <a:t>(AB)</a:t>
            </a:r>
            <a:r>
              <a:rPr lang="en-US" baseline="30000" dirty="0"/>
              <a:t>T</a:t>
            </a:r>
            <a:r>
              <a:rPr lang="en-US" dirty="0"/>
              <a:t> = B</a:t>
            </a:r>
            <a:r>
              <a:rPr lang="en-US" baseline="30000" dirty="0"/>
              <a:t>T</a:t>
            </a:r>
            <a:r>
              <a:rPr lang="en-US" dirty="0"/>
              <a:t>A</a:t>
            </a:r>
            <a:r>
              <a:rPr lang="en-US" baseline="30000" dirty="0"/>
              <a:t>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9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>
            <a:hlinkClick r:id="rId3" action="ppaction://hlinksldjump"/>
          </p:cNvPr>
          <p:cNvSpPr/>
          <p:nvPr/>
        </p:nvSpPr>
        <p:spPr>
          <a:xfrm>
            <a:off x="188842" y="659501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12" name="Round Diagonal Corner Rectangle 11">
            <a:hlinkClick r:id="rId5" action="ppaction://hlinksldjump"/>
          </p:cNvPr>
          <p:cNvSpPr/>
          <p:nvPr/>
        </p:nvSpPr>
        <p:spPr>
          <a:xfrm>
            <a:off x="188842" y="1848609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4" name="Round Diagonal Corner Rectangle 13">
            <a:hlinkClick r:id="rId6" action="ppaction://hlinksldjump"/>
          </p:cNvPr>
          <p:cNvSpPr/>
          <p:nvPr/>
        </p:nvSpPr>
        <p:spPr>
          <a:xfrm>
            <a:off x="196101" y="3037717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5" name="Round Diagonal Corner Rectangle 14">
            <a:hlinkClick r:id="rId7" action="ppaction://hlinksldjump"/>
          </p:cNvPr>
          <p:cNvSpPr/>
          <p:nvPr/>
        </p:nvSpPr>
        <p:spPr>
          <a:xfrm>
            <a:off x="187434" y="4194592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6" name="Round Diagonal Corner Rectangle 15">
            <a:hlinkClick r:id="rId8" action="ppaction://hlinksldjump"/>
          </p:cNvPr>
          <p:cNvSpPr/>
          <p:nvPr/>
        </p:nvSpPr>
        <p:spPr>
          <a:xfrm>
            <a:off x="187434" y="5360241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3" name="Action Button: Beginning 12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End 17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0757" y="659501"/>
            <a:ext cx="5463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Transpose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Matriks</a:t>
            </a:r>
            <a:endParaRPr lang="id-ID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 Diagonal Corner Rectangle 18"/>
              <p:cNvSpPr/>
              <p:nvPr/>
            </p:nvSpPr>
            <p:spPr>
              <a:xfrm>
                <a:off x="2533858" y="1437955"/>
                <a:ext cx="4954377" cy="4771906"/>
              </a:xfrm>
              <a:prstGeom prst="round2Diag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Transpos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dari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matriks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berordo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m x n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adalah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sebuah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matriks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berordo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n x m yang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disusun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proses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sebagaiberikut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:</a:t>
                </a:r>
              </a:p>
              <a:p>
                <a:pPr marL="342900" indent="-342900"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Baris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pertama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matriks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ditulis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menjadi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kolom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pertama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dalam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matriks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,</a:t>
                </a:r>
              </a:p>
              <a:p>
                <a:pPr marL="342900" indent="-342900"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Baris 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keduamatriks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ditulis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menjadi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kolom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kedua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dalam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matriks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,</a:t>
                </a:r>
              </a:p>
              <a:p>
                <a:pPr marL="342900" indent="-342900"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Baris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ketiga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matriks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ditulis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menjadi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kolom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ketiga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dalam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matriks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, …. ,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demikian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seterusnya</a:t>
                </a:r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Baris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ke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-m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matriks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ditulis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menjadi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kolom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ke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-m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dalam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matriks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ound Diagonal Corner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858" y="1437955"/>
                <a:ext cx="4954377" cy="4771906"/>
              </a:xfrm>
              <a:prstGeom prst="round2Diag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7815218" y="1379909"/>
            <a:ext cx="3149600" cy="4121426"/>
            <a:chOff x="7815218" y="1379909"/>
            <a:chExt cx="3149600" cy="41214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loud Callout 20"/>
                <p:cNvSpPr/>
                <p:nvPr/>
              </p:nvSpPr>
              <p:spPr>
                <a:xfrm>
                  <a:off x="7815218" y="1379909"/>
                  <a:ext cx="3149600" cy="4121426"/>
                </a:xfrm>
                <a:prstGeom prst="cloudCallout">
                  <a:avLst>
                    <a:gd name="adj1" fmla="val -55395"/>
                    <a:gd name="adj2" fmla="val 34190"/>
                  </a:avLst>
                </a:prstGeom>
                <a:solidFill>
                  <a:schemeClr val="accent5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dirty="0"/>
                    <a:t>Contoh :</a:t>
                  </a:r>
                </a:p>
                <a:p>
                  <a:r>
                    <a:rPr lang="en-US" dirty="0" err="1"/>
                    <a:t>Jika</a:t>
                  </a:r>
                  <a:r>
                    <a:rPr lang="en-US" dirty="0"/>
                    <a:t> R = 	 2    6    4   </a:t>
                  </a:r>
                </a:p>
                <a:p>
                  <a:r>
                    <a:rPr lang="en-US" dirty="0"/>
                    <a:t>	        -3    2    7    </a:t>
                  </a:r>
                </a:p>
                <a:p>
                  <a:r>
                    <a:rPr lang="en-US" dirty="0"/>
                    <a:t>                 1   -5    3     </a:t>
                  </a:r>
                </a:p>
                <a:p>
                  <a:endParaRPr lang="en-US" dirty="0"/>
                </a:p>
                <a:p>
                  <a:r>
                    <a:rPr lang="en-US" dirty="0" err="1"/>
                    <a:t>Maka</a:t>
                  </a:r>
                  <a:r>
                    <a:rPr lang="en-US" dirty="0"/>
                    <a:t> </a:t>
                  </a:r>
                  <a:r>
                    <a:rPr lang="en-US" dirty="0" err="1"/>
                    <a:t>transpos</a:t>
                  </a:r>
                  <a:r>
                    <a:rPr lang="en-US" dirty="0"/>
                    <a:t> </a:t>
                  </a:r>
                  <a:r>
                    <a:rPr lang="en-US" dirty="0" err="1"/>
                    <a:t>dari</a:t>
                  </a:r>
                  <a:r>
                    <a:rPr lang="en-US" dirty="0"/>
                    <a:t> R </a:t>
                  </a:r>
                  <a:r>
                    <a:rPr lang="en-US" dirty="0" err="1"/>
                    <a:t>adalah</a:t>
                  </a:r>
                  <a:endParaRPr lang="en-US" dirty="0"/>
                </a:p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 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</m:oMath>
                  </a14:m>
                  <a:r>
                    <a:rPr lang="en-US" dirty="0"/>
                    <a:t>2  -3  1</a:t>
                  </a:r>
                </a:p>
                <a:p>
                  <a:pPr lvl="2"/>
                  <a:r>
                    <a:rPr lang="en-US" dirty="0"/>
                    <a:t>  6   2 -5</a:t>
                  </a:r>
                </a:p>
                <a:p>
                  <a:pPr lvl="2"/>
                  <a:r>
                    <a:rPr lang="en-US" dirty="0"/>
                    <a:t>  4   7  3</a:t>
                  </a:r>
                </a:p>
              </p:txBody>
            </p:sp>
          </mc:Choice>
          <mc:Fallback xmlns="">
            <p:sp>
              <p:nvSpPr>
                <p:cNvPr id="21" name="Cloud Callout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5218" y="1379909"/>
                  <a:ext cx="3149600" cy="4121426"/>
                </a:xfrm>
                <a:prstGeom prst="cloudCallout">
                  <a:avLst>
                    <a:gd name="adj1" fmla="val -55395"/>
                    <a:gd name="adj2" fmla="val 34190"/>
                  </a:avLst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Double Bracket 21"/>
            <p:cNvSpPr/>
            <p:nvPr/>
          </p:nvSpPr>
          <p:spPr>
            <a:xfrm>
              <a:off x="9172539" y="2087219"/>
              <a:ext cx="1139688" cy="1033669"/>
            </a:xfrm>
            <a:prstGeom prst="bracketPair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uble Bracket 22"/>
            <p:cNvSpPr/>
            <p:nvPr/>
          </p:nvSpPr>
          <p:spPr>
            <a:xfrm>
              <a:off x="9172539" y="3870542"/>
              <a:ext cx="1099931" cy="1033669"/>
            </a:xfrm>
            <a:prstGeom prst="bracketPair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ction Button: Home 23">
            <a:hlinkClick r:id="rId3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60293"/>
      </p:ext>
    </p:extLst>
  </p:cSld>
  <p:clrMapOvr>
    <a:masterClrMapping/>
  </p:clrMapOvr>
  <p:transition spd="slow">
    <p:wheel/>
    <p:sndAc>
      <p:stSnd>
        <p:snd r:embed="rId2" name="laser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>
            <a:hlinkClick r:id="rId3" action="ppaction://hlinksldjump"/>
          </p:cNvPr>
          <p:cNvSpPr/>
          <p:nvPr/>
        </p:nvSpPr>
        <p:spPr>
          <a:xfrm>
            <a:off x="188842" y="659501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12" name="Round Diagonal Corner Rectangle 11">
            <a:hlinkClick r:id="rId5" action="ppaction://hlinksldjump"/>
          </p:cNvPr>
          <p:cNvSpPr/>
          <p:nvPr/>
        </p:nvSpPr>
        <p:spPr>
          <a:xfrm>
            <a:off x="188842" y="1848609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4" name="Round Diagonal Corner Rectangle 13">
            <a:hlinkClick r:id="rId6" action="ppaction://hlinksldjump"/>
          </p:cNvPr>
          <p:cNvSpPr/>
          <p:nvPr/>
        </p:nvSpPr>
        <p:spPr>
          <a:xfrm>
            <a:off x="196101" y="3037717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5" name="Round Diagonal Corner Rectangle 14">
            <a:hlinkClick r:id="rId7" action="ppaction://hlinksldjump"/>
          </p:cNvPr>
          <p:cNvSpPr/>
          <p:nvPr/>
        </p:nvSpPr>
        <p:spPr>
          <a:xfrm>
            <a:off x="187434" y="4194592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6" name="Round Diagonal Corner Rectangle 15">
            <a:hlinkClick r:id="rId8" action="ppaction://hlinksldjump"/>
          </p:cNvPr>
          <p:cNvSpPr/>
          <p:nvPr/>
        </p:nvSpPr>
        <p:spPr>
          <a:xfrm>
            <a:off x="187434" y="5360241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3" name="Action Button: Beginning 12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End 17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0757" y="659501"/>
            <a:ext cx="5463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Antisimetris</a:t>
            </a:r>
            <a:endParaRPr lang="id-ID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2510404" y="1426593"/>
            <a:ext cx="4954377" cy="4771906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antisimetris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0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-A</a:t>
            </a: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=     0    -2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2      0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    0     2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-2    0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 =    0     2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-2    0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815218" y="1379909"/>
            <a:ext cx="3149600" cy="4121426"/>
            <a:chOff x="7815218" y="1379909"/>
            <a:chExt cx="3149600" cy="41214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loud Callout 20"/>
                <p:cNvSpPr/>
                <p:nvPr/>
              </p:nvSpPr>
              <p:spPr>
                <a:xfrm>
                  <a:off x="7815218" y="1379909"/>
                  <a:ext cx="3149600" cy="4121426"/>
                </a:xfrm>
                <a:prstGeom prst="cloudCallout">
                  <a:avLst>
                    <a:gd name="adj1" fmla="val -55395"/>
                    <a:gd name="adj2" fmla="val 34190"/>
                  </a:avLst>
                </a:prstGeom>
                <a:solidFill>
                  <a:schemeClr val="accent5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dirty="0"/>
                    <a:t>Contoh :</a:t>
                  </a:r>
                </a:p>
                <a:p>
                  <a:r>
                    <a:rPr lang="en-US" dirty="0" err="1"/>
                    <a:t>Jika</a:t>
                  </a:r>
                  <a:r>
                    <a:rPr lang="en-US" dirty="0"/>
                    <a:t> R = 	 2    6    4   </a:t>
                  </a:r>
                </a:p>
                <a:p>
                  <a:r>
                    <a:rPr lang="en-US" dirty="0"/>
                    <a:t>	        -3    2    7    </a:t>
                  </a:r>
                </a:p>
                <a:p>
                  <a:r>
                    <a:rPr lang="en-US" dirty="0"/>
                    <a:t>                 1   -5    3     </a:t>
                  </a:r>
                </a:p>
                <a:p>
                  <a:endParaRPr lang="en-US" dirty="0"/>
                </a:p>
                <a:p>
                  <a:r>
                    <a:rPr lang="en-US" dirty="0" err="1"/>
                    <a:t>Maka</a:t>
                  </a:r>
                  <a:r>
                    <a:rPr lang="en-US" dirty="0"/>
                    <a:t> </a:t>
                  </a:r>
                  <a:r>
                    <a:rPr lang="en-US" dirty="0" err="1"/>
                    <a:t>transpos</a:t>
                  </a:r>
                  <a:r>
                    <a:rPr lang="en-US" dirty="0"/>
                    <a:t> </a:t>
                  </a:r>
                  <a:r>
                    <a:rPr lang="en-US" dirty="0" err="1"/>
                    <a:t>dari</a:t>
                  </a:r>
                  <a:r>
                    <a:rPr lang="en-US" dirty="0"/>
                    <a:t> R </a:t>
                  </a:r>
                  <a:r>
                    <a:rPr lang="en-US" dirty="0" err="1"/>
                    <a:t>adalah</a:t>
                  </a:r>
                  <a:endParaRPr lang="en-US" dirty="0"/>
                </a:p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 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</m:oMath>
                  </a14:m>
                  <a:r>
                    <a:rPr lang="en-US" dirty="0"/>
                    <a:t>2  -3  1</a:t>
                  </a:r>
                </a:p>
                <a:p>
                  <a:pPr lvl="2"/>
                  <a:r>
                    <a:rPr lang="en-US" dirty="0"/>
                    <a:t>  6   2 -5</a:t>
                  </a:r>
                </a:p>
                <a:p>
                  <a:pPr lvl="2"/>
                  <a:r>
                    <a:rPr lang="en-US" dirty="0"/>
                    <a:t>  4   7  3</a:t>
                  </a:r>
                </a:p>
                <a:p>
                  <a:pPr lvl="2"/>
                  <a:endParaRPr lang="en-US" dirty="0"/>
                </a:p>
              </p:txBody>
            </p:sp>
          </mc:Choice>
          <mc:Fallback xmlns="">
            <p:sp>
              <p:nvSpPr>
                <p:cNvPr id="21" name="Cloud Callout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5218" y="1379909"/>
                  <a:ext cx="3149600" cy="4121426"/>
                </a:xfrm>
                <a:prstGeom prst="cloudCallout">
                  <a:avLst>
                    <a:gd name="adj1" fmla="val -55395"/>
                    <a:gd name="adj2" fmla="val 34190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Double Bracket 21"/>
            <p:cNvSpPr/>
            <p:nvPr/>
          </p:nvSpPr>
          <p:spPr>
            <a:xfrm>
              <a:off x="9172539" y="2087219"/>
              <a:ext cx="1139688" cy="1033669"/>
            </a:xfrm>
            <a:prstGeom prst="bracketPair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uble Bracket 22"/>
            <p:cNvSpPr/>
            <p:nvPr/>
          </p:nvSpPr>
          <p:spPr>
            <a:xfrm>
              <a:off x="9172539" y="3870542"/>
              <a:ext cx="1099931" cy="1033669"/>
            </a:xfrm>
            <a:prstGeom prst="bracketPair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ction Button: Home 23">
            <a:hlinkClick r:id="rId3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uble Bracket 5">
            <a:extLst>
              <a:ext uri="{FF2B5EF4-FFF2-40B4-BE49-F238E27FC236}">
                <a16:creationId xmlns:a16="http://schemas.microsoft.com/office/drawing/2014/main" id="{27341332-87E4-BF9C-127C-94417377B3F0}"/>
              </a:ext>
            </a:extLst>
          </p:cNvPr>
          <p:cNvSpPr/>
          <p:nvPr/>
        </p:nvSpPr>
        <p:spPr>
          <a:xfrm flipH="1">
            <a:off x="3418450" y="3120888"/>
            <a:ext cx="900332" cy="58842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Bracket 6">
            <a:extLst>
              <a:ext uri="{FF2B5EF4-FFF2-40B4-BE49-F238E27FC236}">
                <a16:creationId xmlns:a16="http://schemas.microsoft.com/office/drawing/2014/main" id="{FB1893E8-55B1-2FD7-111B-8B5738C8D980}"/>
              </a:ext>
            </a:extLst>
          </p:cNvPr>
          <p:cNvSpPr/>
          <p:nvPr/>
        </p:nvSpPr>
        <p:spPr>
          <a:xfrm flipH="1">
            <a:off x="3418450" y="3983867"/>
            <a:ext cx="900332" cy="58842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22D6BA97-B5EA-FB5B-C186-92729C009753}"/>
              </a:ext>
            </a:extLst>
          </p:cNvPr>
          <p:cNvSpPr/>
          <p:nvPr/>
        </p:nvSpPr>
        <p:spPr>
          <a:xfrm flipH="1">
            <a:off x="3418450" y="4904211"/>
            <a:ext cx="900332" cy="80727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47927"/>
      </p:ext>
    </p:extLst>
  </p:cSld>
  <p:clrMapOvr>
    <a:masterClrMapping/>
  </p:clrMapOvr>
  <p:transition spd="slow">
    <p:wheel/>
    <p:sndAc>
      <p:stSnd>
        <p:snd r:embed="rId2" name="laser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>
            <a:hlinkClick r:id="rId3" action="ppaction://hlinksldjump"/>
          </p:cNvPr>
          <p:cNvSpPr/>
          <p:nvPr/>
        </p:nvSpPr>
        <p:spPr>
          <a:xfrm>
            <a:off x="188842" y="659501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12" name="Round Diagonal Corner Rectangle 11">
            <a:hlinkClick r:id="rId5" action="ppaction://hlinksldjump"/>
          </p:cNvPr>
          <p:cNvSpPr/>
          <p:nvPr/>
        </p:nvSpPr>
        <p:spPr>
          <a:xfrm>
            <a:off x="188842" y="1848609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4" name="Round Diagonal Corner Rectangle 13">
            <a:hlinkClick r:id="rId6" action="ppaction://hlinksldjump"/>
          </p:cNvPr>
          <p:cNvSpPr/>
          <p:nvPr/>
        </p:nvSpPr>
        <p:spPr>
          <a:xfrm>
            <a:off x="196101" y="3037717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5" name="Round Diagonal Corner Rectangle 14">
            <a:hlinkClick r:id="rId7" action="ppaction://hlinksldjump"/>
          </p:cNvPr>
          <p:cNvSpPr/>
          <p:nvPr/>
        </p:nvSpPr>
        <p:spPr>
          <a:xfrm>
            <a:off x="187434" y="4194592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6" name="Round Diagonal Corner Rectangle 15">
            <a:hlinkClick r:id="rId8" action="ppaction://hlinksldjump"/>
          </p:cNvPr>
          <p:cNvSpPr/>
          <p:nvPr/>
        </p:nvSpPr>
        <p:spPr>
          <a:xfrm>
            <a:off x="187434" y="5360241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3" name="Action Button: Beginning 12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End 17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0757" y="659501"/>
            <a:ext cx="5463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Diagonal</a:t>
            </a:r>
            <a:endParaRPr lang="id-ID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2510404" y="1426593"/>
            <a:ext cx="4954377" cy="4771906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diagonal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bujursangkar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elemen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diluar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elemen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diagonal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nol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elemen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diagonal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nol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=     2    -0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0     7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    a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0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0     a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797884" y="1368287"/>
            <a:ext cx="3149600" cy="4121426"/>
            <a:chOff x="7797884" y="1368287"/>
            <a:chExt cx="3149600" cy="4121426"/>
          </a:xfrm>
        </p:grpSpPr>
        <p:sp>
          <p:nvSpPr>
            <p:cNvPr id="21" name="Cloud Callout 20"/>
            <p:cNvSpPr/>
            <p:nvPr/>
          </p:nvSpPr>
          <p:spPr>
            <a:xfrm>
              <a:off x="7797884" y="1368287"/>
              <a:ext cx="3149600" cy="4121426"/>
            </a:xfrm>
            <a:prstGeom prst="cloudCallout">
              <a:avLst>
                <a:gd name="adj1" fmla="val -55395"/>
                <a:gd name="adj2" fmla="val 34190"/>
              </a:avLst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Contoh :</a:t>
              </a:r>
            </a:p>
            <a:p>
              <a:r>
                <a:rPr lang="en-US" dirty="0"/>
                <a:t>Jika R = 	 2    0   0   </a:t>
              </a:r>
            </a:p>
            <a:p>
              <a:r>
                <a:rPr lang="en-US" dirty="0"/>
                <a:t>	         0    2    0    </a:t>
              </a:r>
            </a:p>
            <a:p>
              <a:r>
                <a:rPr lang="en-US" dirty="0"/>
                <a:t>                 0    0    3 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           a</a:t>
              </a:r>
              <a:r>
                <a:rPr lang="en-US" baseline="-25000" dirty="0"/>
                <a:t>11</a:t>
              </a:r>
              <a:r>
                <a:rPr lang="en-US" dirty="0"/>
                <a:t>    0     0</a:t>
              </a:r>
            </a:p>
            <a:p>
              <a:r>
                <a:rPr lang="en-US" dirty="0"/>
                <a:t>             0   a</a:t>
              </a:r>
              <a:r>
                <a:rPr lang="en-US" baseline="-25000" dirty="0"/>
                <a:t>22</a:t>
              </a:r>
              <a:r>
                <a:rPr lang="en-US" dirty="0"/>
                <a:t>    0</a:t>
              </a:r>
            </a:p>
            <a:p>
              <a:r>
                <a:rPr lang="en-US" dirty="0"/>
                <a:t>             0    0     a3</a:t>
              </a:r>
              <a:r>
                <a:rPr lang="en-US" baseline="-25000" dirty="0"/>
                <a:t>3</a:t>
              </a:r>
              <a:r>
                <a:rPr lang="en-US" dirty="0"/>
                <a:t>    </a:t>
              </a:r>
            </a:p>
          </p:txBody>
        </p:sp>
        <p:sp>
          <p:nvSpPr>
            <p:cNvPr id="22" name="Double Bracket 21"/>
            <p:cNvSpPr/>
            <p:nvPr/>
          </p:nvSpPr>
          <p:spPr>
            <a:xfrm>
              <a:off x="9140213" y="2102580"/>
              <a:ext cx="1139688" cy="1033669"/>
            </a:xfrm>
            <a:prstGeom prst="bracketPair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uble Bracket 22"/>
            <p:cNvSpPr/>
            <p:nvPr/>
          </p:nvSpPr>
          <p:spPr>
            <a:xfrm>
              <a:off x="8734483" y="3870542"/>
              <a:ext cx="1537988" cy="1033669"/>
            </a:xfrm>
            <a:prstGeom prst="bracketPair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ction Button: Home 23">
            <a:hlinkClick r:id="rId3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uble Bracket 5">
            <a:extLst>
              <a:ext uri="{FF2B5EF4-FFF2-40B4-BE49-F238E27FC236}">
                <a16:creationId xmlns:a16="http://schemas.microsoft.com/office/drawing/2014/main" id="{27341332-87E4-BF9C-127C-94417377B3F0}"/>
              </a:ext>
            </a:extLst>
          </p:cNvPr>
          <p:cNvSpPr/>
          <p:nvPr/>
        </p:nvSpPr>
        <p:spPr>
          <a:xfrm flipH="1">
            <a:off x="3418450" y="3335063"/>
            <a:ext cx="900332" cy="58842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Bracket 6">
            <a:extLst>
              <a:ext uri="{FF2B5EF4-FFF2-40B4-BE49-F238E27FC236}">
                <a16:creationId xmlns:a16="http://schemas.microsoft.com/office/drawing/2014/main" id="{FB1893E8-55B1-2FD7-111B-8B5738C8D980}"/>
              </a:ext>
            </a:extLst>
          </p:cNvPr>
          <p:cNvSpPr/>
          <p:nvPr/>
        </p:nvSpPr>
        <p:spPr>
          <a:xfrm flipH="1">
            <a:off x="3418450" y="4552319"/>
            <a:ext cx="1308295" cy="58842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3440"/>
      </p:ext>
    </p:extLst>
  </p:cSld>
  <p:clrMapOvr>
    <a:masterClrMapping/>
  </p:clrMapOvr>
  <p:transition spd="slow">
    <p:wheel/>
    <p:sndAc>
      <p:stSnd>
        <p:snd r:embed="rId2" name="laser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>
            <a:hlinkClick r:id="rId3" action="ppaction://hlinksldjump"/>
          </p:cNvPr>
          <p:cNvSpPr/>
          <p:nvPr/>
        </p:nvSpPr>
        <p:spPr>
          <a:xfrm>
            <a:off x="188842" y="659501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12" name="Round Diagonal Corner Rectangle 11">
            <a:hlinkClick r:id="rId5" action="ppaction://hlinksldjump"/>
          </p:cNvPr>
          <p:cNvSpPr/>
          <p:nvPr/>
        </p:nvSpPr>
        <p:spPr>
          <a:xfrm>
            <a:off x="188842" y="1848609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4" name="Round Diagonal Corner Rectangle 13">
            <a:hlinkClick r:id="rId6" action="ppaction://hlinksldjump"/>
          </p:cNvPr>
          <p:cNvSpPr/>
          <p:nvPr/>
        </p:nvSpPr>
        <p:spPr>
          <a:xfrm>
            <a:off x="196101" y="3037717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5" name="Round Diagonal Corner Rectangle 14">
            <a:hlinkClick r:id="rId7" action="ppaction://hlinksldjump"/>
          </p:cNvPr>
          <p:cNvSpPr/>
          <p:nvPr/>
        </p:nvSpPr>
        <p:spPr>
          <a:xfrm>
            <a:off x="187434" y="4194592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6" name="Round Diagonal Corner Rectangle 15">
            <a:hlinkClick r:id="rId8" action="ppaction://hlinksldjump"/>
          </p:cNvPr>
          <p:cNvSpPr/>
          <p:nvPr/>
        </p:nvSpPr>
        <p:spPr>
          <a:xfrm>
            <a:off x="187434" y="5360241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3" name="Action Button: Beginning 12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End 17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0757" y="659501"/>
            <a:ext cx="5463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Konstanta</a:t>
            </a:r>
            <a:endParaRPr lang="id-ID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2510404" y="1426593"/>
            <a:ext cx="4954377" cy="4771906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diagonal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diagonal yang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elemen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diagonal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=     7     0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0     7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    k    0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0     k    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797884" y="1368287"/>
            <a:ext cx="3149600" cy="4121426"/>
            <a:chOff x="7797884" y="1368287"/>
            <a:chExt cx="3149600" cy="4121426"/>
          </a:xfrm>
        </p:grpSpPr>
        <p:sp>
          <p:nvSpPr>
            <p:cNvPr id="21" name="Cloud Callout 20"/>
            <p:cNvSpPr/>
            <p:nvPr/>
          </p:nvSpPr>
          <p:spPr>
            <a:xfrm>
              <a:off x="7797884" y="1368287"/>
              <a:ext cx="3149600" cy="4121426"/>
            </a:xfrm>
            <a:prstGeom prst="cloudCallout">
              <a:avLst>
                <a:gd name="adj1" fmla="val -55395"/>
                <a:gd name="adj2" fmla="val 34190"/>
              </a:avLst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Contoh :</a:t>
              </a:r>
            </a:p>
            <a:p>
              <a:r>
                <a:rPr lang="en-US" dirty="0"/>
                <a:t>Jika R = 	 2    0   0   </a:t>
              </a:r>
            </a:p>
            <a:p>
              <a:r>
                <a:rPr lang="en-US" dirty="0"/>
                <a:t>	         0    2    0    </a:t>
              </a:r>
            </a:p>
            <a:p>
              <a:r>
                <a:rPr lang="en-US" dirty="0"/>
                <a:t>                 0    0    3 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             k    0     0</a:t>
              </a:r>
            </a:p>
            <a:p>
              <a:r>
                <a:rPr lang="en-US" dirty="0"/>
                <a:t>             0    k     0</a:t>
              </a:r>
            </a:p>
            <a:p>
              <a:r>
                <a:rPr lang="en-US" dirty="0"/>
                <a:t>             0    0      k    </a:t>
              </a:r>
            </a:p>
          </p:txBody>
        </p:sp>
        <p:sp>
          <p:nvSpPr>
            <p:cNvPr id="22" name="Double Bracket 21"/>
            <p:cNvSpPr/>
            <p:nvPr/>
          </p:nvSpPr>
          <p:spPr>
            <a:xfrm>
              <a:off x="9140213" y="2102580"/>
              <a:ext cx="1139688" cy="1033669"/>
            </a:xfrm>
            <a:prstGeom prst="bracketPair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uble Bracket 22"/>
            <p:cNvSpPr/>
            <p:nvPr/>
          </p:nvSpPr>
          <p:spPr>
            <a:xfrm>
              <a:off x="8734483" y="3870542"/>
              <a:ext cx="1537988" cy="1033669"/>
            </a:xfrm>
            <a:prstGeom prst="bracketPair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ction Button: Home 23">
            <a:hlinkClick r:id="rId3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uble Bracket 5">
            <a:extLst>
              <a:ext uri="{FF2B5EF4-FFF2-40B4-BE49-F238E27FC236}">
                <a16:creationId xmlns:a16="http://schemas.microsoft.com/office/drawing/2014/main" id="{27341332-87E4-BF9C-127C-94417377B3F0}"/>
              </a:ext>
            </a:extLst>
          </p:cNvPr>
          <p:cNvSpPr/>
          <p:nvPr/>
        </p:nvSpPr>
        <p:spPr>
          <a:xfrm flipH="1">
            <a:off x="3418450" y="3429000"/>
            <a:ext cx="900332" cy="58842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Bracket 6">
            <a:extLst>
              <a:ext uri="{FF2B5EF4-FFF2-40B4-BE49-F238E27FC236}">
                <a16:creationId xmlns:a16="http://schemas.microsoft.com/office/drawing/2014/main" id="{FB1893E8-55B1-2FD7-111B-8B5738C8D980}"/>
              </a:ext>
            </a:extLst>
          </p:cNvPr>
          <p:cNvSpPr/>
          <p:nvPr/>
        </p:nvSpPr>
        <p:spPr>
          <a:xfrm flipH="1">
            <a:off x="3418446" y="4403189"/>
            <a:ext cx="900333" cy="73755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21496"/>
      </p:ext>
    </p:extLst>
  </p:cSld>
  <p:clrMapOvr>
    <a:masterClrMapping/>
  </p:clrMapOvr>
  <p:transition spd="slow">
    <p:wheel/>
    <p:sndAc>
      <p:stSnd>
        <p:snd r:embed="rId2" name="laser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>
            <a:hlinkClick r:id="rId3" action="ppaction://hlinksldjump"/>
          </p:cNvPr>
          <p:cNvSpPr/>
          <p:nvPr/>
        </p:nvSpPr>
        <p:spPr>
          <a:xfrm>
            <a:off x="188842" y="659501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12" name="Round Diagonal Corner Rectangle 11">
            <a:hlinkClick r:id="rId5" action="ppaction://hlinksldjump"/>
          </p:cNvPr>
          <p:cNvSpPr/>
          <p:nvPr/>
        </p:nvSpPr>
        <p:spPr>
          <a:xfrm>
            <a:off x="188842" y="1848609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4" name="Round Diagonal Corner Rectangle 13">
            <a:hlinkClick r:id="rId6" action="ppaction://hlinksldjump"/>
          </p:cNvPr>
          <p:cNvSpPr/>
          <p:nvPr/>
        </p:nvSpPr>
        <p:spPr>
          <a:xfrm>
            <a:off x="196101" y="3037717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5" name="Round Diagonal Corner Rectangle 14">
            <a:hlinkClick r:id="rId7" action="ppaction://hlinksldjump"/>
          </p:cNvPr>
          <p:cNvSpPr/>
          <p:nvPr/>
        </p:nvSpPr>
        <p:spPr>
          <a:xfrm>
            <a:off x="187434" y="4194592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6" name="Round Diagonal Corner Rectangle 15">
            <a:hlinkClick r:id="rId8" action="ppaction://hlinksldjump"/>
          </p:cNvPr>
          <p:cNvSpPr/>
          <p:nvPr/>
        </p:nvSpPr>
        <p:spPr>
          <a:xfrm>
            <a:off x="187434" y="5360241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3" name="Action Button: Beginning 12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End 17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0757" y="659501"/>
            <a:ext cx="5463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Identitas</a:t>
            </a:r>
            <a:endParaRPr lang="id-ID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 Diagonal Corner Rectangle 18"/>
              <p:cNvSpPr/>
              <p:nvPr/>
            </p:nvSpPr>
            <p:spPr>
              <a:xfrm>
                <a:off x="2510404" y="1426593"/>
                <a:ext cx="4954377" cy="4771906"/>
              </a:xfrm>
              <a:prstGeom prst="round2Diag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Matriks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diagonal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adalah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matriks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konstanta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yang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semua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elemen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diagonal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utama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  <a:p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Contoh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 =     1     0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0     1</a:t>
                </a:r>
              </a:p>
              <a:p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000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 (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000" baseline="-25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ij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adalah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matriks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identitas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dimana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aij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   0;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untuk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j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1;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untuk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j    </a:t>
                </a:r>
              </a:p>
              <a:p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ound Diagonal Corner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404" y="1426593"/>
                <a:ext cx="4954377" cy="4771906"/>
              </a:xfrm>
              <a:prstGeom prst="round2Diag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7797884" y="1368287"/>
            <a:ext cx="3149600" cy="4121426"/>
            <a:chOff x="7797884" y="1368287"/>
            <a:chExt cx="3149600" cy="4121426"/>
          </a:xfrm>
        </p:grpSpPr>
        <p:sp>
          <p:nvSpPr>
            <p:cNvPr id="21" name="Cloud Callout 20"/>
            <p:cNvSpPr/>
            <p:nvPr/>
          </p:nvSpPr>
          <p:spPr>
            <a:xfrm>
              <a:off x="7797884" y="1368287"/>
              <a:ext cx="3149600" cy="4121426"/>
            </a:xfrm>
            <a:prstGeom prst="cloudCallout">
              <a:avLst>
                <a:gd name="adj1" fmla="val -55395"/>
                <a:gd name="adj2" fmla="val 34190"/>
              </a:avLst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Contoh :</a:t>
              </a:r>
            </a:p>
            <a:p>
              <a:r>
                <a:rPr lang="en-US" dirty="0"/>
                <a:t>Jika R = 	 1   0     0   </a:t>
              </a:r>
            </a:p>
            <a:p>
              <a:r>
                <a:rPr lang="en-US" dirty="0"/>
                <a:t>	         0    1    0    </a:t>
              </a:r>
            </a:p>
            <a:p>
              <a:r>
                <a:rPr lang="en-US" dirty="0"/>
                <a:t>                 0    0    1 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                 </a:t>
              </a:r>
            </a:p>
          </p:txBody>
        </p:sp>
        <p:sp>
          <p:nvSpPr>
            <p:cNvPr id="22" name="Double Bracket 21"/>
            <p:cNvSpPr/>
            <p:nvPr/>
          </p:nvSpPr>
          <p:spPr>
            <a:xfrm>
              <a:off x="9140213" y="2362484"/>
              <a:ext cx="1139688" cy="1033669"/>
            </a:xfrm>
            <a:prstGeom prst="bracketPair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ction Button: Home 23">
            <a:hlinkClick r:id="rId3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uble Bracket 5">
            <a:extLst>
              <a:ext uri="{FF2B5EF4-FFF2-40B4-BE49-F238E27FC236}">
                <a16:creationId xmlns:a16="http://schemas.microsoft.com/office/drawing/2014/main" id="{27341332-87E4-BF9C-127C-94417377B3F0}"/>
              </a:ext>
            </a:extLst>
          </p:cNvPr>
          <p:cNvSpPr/>
          <p:nvPr/>
        </p:nvSpPr>
        <p:spPr>
          <a:xfrm flipH="1">
            <a:off x="3418450" y="3224123"/>
            <a:ext cx="900332" cy="58842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212F7F1-7922-1349-1C42-68F30E845135}"/>
              </a:ext>
            </a:extLst>
          </p:cNvPr>
          <p:cNvSpPr/>
          <p:nvPr/>
        </p:nvSpPr>
        <p:spPr>
          <a:xfrm>
            <a:off x="3418450" y="4487594"/>
            <a:ext cx="45719" cy="8726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59727"/>
      </p:ext>
    </p:extLst>
  </p:cSld>
  <p:clrMapOvr>
    <a:masterClrMapping/>
  </p:clrMapOvr>
  <p:transition spd="slow">
    <p:wheel/>
    <p:sndAc>
      <p:stSnd>
        <p:snd r:embed="rId2" name="laser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>
            <a:hlinkClick r:id="rId3" action="ppaction://hlinksldjump"/>
          </p:cNvPr>
          <p:cNvSpPr/>
          <p:nvPr/>
        </p:nvSpPr>
        <p:spPr>
          <a:xfrm>
            <a:off x="188842" y="659501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12" name="Round Diagonal Corner Rectangle 11">
            <a:hlinkClick r:id="rId5" action="ppaction://hlinksldjump"/>
          </p:cNvPr>
          <p:cNvSpPr/>
          <p:nvPr/>
        </p:nvSpPr>
        <p:spPr>
          <a:xfrm>
            <a:off x="188842" y="1848609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4" name="Round Diagonal Corner Rectangle 13">
            <a:hlinkClick r:id="rId6" action="ppaction://hlinksldjump"/>
          </p:cNvPr>
          <p:cNvSpPr/>
          <p:nvPr/>
        </p:nvSpPr>
        <p:spPr>
          <a:xfrm>
            <a:off x="196101" y="3037717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5" name="Round Diagonal Corner Rectangle 14">
            <a:hlinkClick r:id="rId7" action="ppaction://hlinksldjump"/>
          </p:cNvPr>
          <p:cNvSpPr/>
          <p:nvPr/>
        </p:nvSpPr>
        <p:spPr>
          <a:xfrm>
            <a:off x="187434" y="4194592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6" name="Round Diagonal Corner Rectangle 15">
            <a:hlinkClick r:id="rId8" action="ppaction://hlinksldjump"/>
          </p:cNvPr>
          <p:cNvSpPr/>
          <p:nvPr/>
        </p:nvSpPr>
        <p:spPr>
          <a:xfrm>
            <a:off x="187434" y="5360241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3" name="Action Button: Beginning 12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End 17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0757" y="659501"/>
            <a:ext cx="5463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Nilpoten</a:t>
            </a:r>
            <a:endParaRPr lang="id-ID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2510404" y="1412525"/>
            <a:ext cx="4954377" cy="4771906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Nilpoten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A.A…A = 0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A.A =    2   - 2      2     -2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2     -2      2     -2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A</a:t>
            </a:r>
            <a:r>
              <a:rPr lang="en-US" sz="20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   4  -4   -4   +4      =   0   0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4  - 4   -4  +4            0   0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ction Button: Home 23">
            <a:hlinkClick r:id="rId3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uble Bracket 5">
            <a:extLst>
              <a:ext uri="{FF2B5EF4-FFF2-40B4-BE49-F238E27FC236}">
                <a16:creationId xmlns:a16="http://schemas.microsoft.com/office/drawing/2014/main" id="{27341332-87E4-BF9C-127C-94417377B3F0}"/>
              </a:ext>
            </a:extLst>
          </p:cNvPr>
          <p:cNvSpPr/>
          <p:nvPr/>
        </p:nvSpPr>
        <p:spPr>
          <a:xfrm flipH="1">
            <a:off x="3623398" y="2842037"/>
            <a:ext cx="900332" cy="58842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Bracket 6">
            <a:extLst>
              <a:ext uri="{FF2B5EF4-FFF2-40B4-BE49-F238E27FC236}">
                <a16:creationId xmlns:a16="http://schemas.microsoft.com/office/drawing/2014/main" id="{FB1893E8-55B1-2FD7-111B-8B5738C8D980}"/>
              </a:ext>
            </a:extLst>
          </p:cNvPr>
          <p:cNvSpPr/>
          <p:nvPr/>
        </p:nvSpPr>
        <p:spPr>
          <a:xfrm flipH="1">
            <a:off x="3502248" y="4069891"/>
            <a:ext cx="1745000" cy="73755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uble Bracket 1">
            <a:extLst>
              <a:ext uri="{FF2B5EF4-FFF2-40B4-BE49-F238E27FC236}">
                <a16:creationId xmlns:a16="http://schemas.microsoft.com/office/drawing/2014/main" id="{FF71ABF5-2910-6B7D-E2F4-045FC6EB7E4C}"/>
              </a:ext>
            </a:extLst>
          </p:cNvPr>
          <p:cNvSpPr/>
          <p:nvPr/>
        </p:nvSpPr>
        <p:spPr>
          <a:xfrm flipH="1">
            <a:off x="4631736" y="2867541"/>
            <a:ext cx="900332" cy="58842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uble Bracket 2">
            <a:extLst>
              <a:ext uri="{FF2B5EF4-FFF2-40B4-BE49-F238E27FC236}">
                <a16:creationId xmlns:a16="http://schemas.microsoft.com/office/drawing/2014/main" id="{23596392-8879-15E1-AA6B-A62E530BDE2E}"/>
              </a:ext>
            </a:extLst>
          </p:cNvPr>
          <p:cNvSpPr/>
          <p:nvPr/>
        </p:nvSpPr>
        <p:spPr>
          <a:xfrm flipH="1" flipV="1">
            <a:off x="3785865" y="4136267"/>
            <a:ext cx="900332" cy="5832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uble Bracket 3">
            <a:extLst>
              <a:ext uri="{FF2B5EF4-FFF2-40B4-BE49-F238E27FC236}">
                <a16:creationId xmlns:a16="http://schemas.microsoft.com/office/drawing/2014/main" id="{713F3BE8-D3EB-8429-46DB-F7E31AEB0A15}"/>
              </a:ext>
            </a:extLst>
          </p:cNvPr>
          <p:cNvSpPr/>
          <p:nvPr/>
        </p:nvSpPr>
        <p:spPr>
          <a:xfrm flipV="1">
            <a:off x="5684468" y="3983866"/>
            <a:ext cx="554624" cy="82357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073BFE-8830-68C2-6E68-F59582E2E992}"/>
              </a:ext>
            </a:extLst>
          </p:cNvPr>
          <p:cNvGrpSpPr/>
          <p:nvPr/>
        </p:nvGrpSpPr>
        <p:grpSpPr>
          <a:xfrm>
            <a:off x="5001868" y="2186003"/>
            <a:ext cx="1109520" cy="219240"/>
            <a:chOff x="5001868" y="2186003"/>
            <a:chExt cx="1109520" cy="2192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AB73F25-A8E1-63AA-A35C-3C3C769C54E2}"/>
                    </a:ext>
                  </a:extLst>
                </p14:cNvPr>
                <p14:cNvContentPartPr/>
                <p14:nvPr/>
              </p14:nvContentPartPr>
              <p14:xfrm>
                <a:off x="5063788" y="2186003"/>
                <a:ext cx="1047600" cy="219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AB73F25-A8E1-63AA-A35C-3C3C769C54E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46148" y="2078003"/>
                  <a:ext cx="10832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027C2F3-2B5A-2D62-08FE-2787DA1FC92A}"/>
                    </a:ext>
                  </a:extLst>
                </p14:cNvPr>
                <p14:cNvContentPartPr/>
                <p14:nvPr/>
              </p14:nvContentPartPr>
              <p14:xfrm>
                <a:off x="5001868" y="2223083"/>
                <a:ext cx="97200" cy="111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027C2F3-2B5A-2D62-08FE-2787DA1FC92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84228" y="2115443"/>
                  <a:ext cx="132840" cy="32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5E9F2AF-D321-3944-3FD5-5CC7A7E262B5}"/>
                  </a:ext>
                </a:extLst>
              </p14:cNvPr>
              <p14:cNvContentPartPr/>
              <p14:nvPr/>
            </p14:nvContentPartPr>
            <p14:xfrm>
              <a:off x="6165028" y="2810603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5E9F2AF-D321-3944-3FD5-5CC7A7E262B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47388" y="2702603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0169749"/>
      </p:ext>
    </p:extLst>
  </p:cSld>
  <p:clrMapOvr>
    <a:masterClrMapping/>
  </p:clrMapOvr>
  <p:transition spd="slow">
    <p:wheel/>
    <p:sndAc>
      <p:stSnd>
        <p:snd r:embed="rId2" name="laser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>
            <a:hlinkClick r:id="rId3" action="ppaction://hlinksldjump"/>
          </p:cNvPr>
          <p:cNvSpPr/>
          <p:nvPr/>
        </p:nvSpPr>
        <p:spPr>
          <a:xfrm>
            <a:off x="707245" y="531663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7" name="Round Diagonal Corner Rectangle 6">
            <a:hlinkClick r:id="rId5" action="ppaction://hlinksldjump"/>
          </p:cNvPr>
          <p:cNvSpPr/>
          <p:nvPr/>
        </p:nvSpPr>
        <p:spPr>
          <a:xfrm>
            <a:off x="658456" y="1753504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8" name="Round Diagonal Corner Rectangle 7">
            <a:hlinkClick r:id="rId6" action="ppaction://hlinksldjump"/>
          </p:cNvPr>
          <p:cNvSpPr/>
          <p:nvPr/>
        </p:nvSpPr>
        <p:spPr>
          <a:xfrm>
            <a:off x="634547" y="2890455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9" name="Round Diagonal Corner Rectangle 8">
            <a:hlinkClick r:id="rId7" action="ppaction://hlinksldjump"/>
          </p:cNvPr>
          <p:cNvSpPr/>
          <p:nvPr/>
        </p:nvSpPr>
        <p:spPr>
          <a:xfrm>
            <a:off x="634547" y="3983867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Round Diagonal Corner Rectangle 9">
            <a:hlinkClick r:id="rId8" action="ppaction://hlinksldjump"/>
          </p:cNvPr>
          <p:cNvSpPr/>
          <p:nvPr/>
        </p:nvSpPr>
        <p:spPr>
          <a:xfrm>
            <a:off x="605518" y="5077279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1" name="Action Button: Beginning 10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End 12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13206" y="531663"/>
            <a:ext cx="7455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Penjumlahan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Pengurangan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Matriks</a:t>
            </a:r>
            <a:endParaRPr lang="id-ID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81323" y="1417397"/>
            <a:ext cx="3712355" cy="2946115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5200" indent="-342900">
              <a:buFont typeface="Wingdings" pitchFamily="2" charset="2"/>
              <a:buChar char="q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dijumlahkan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dikurangkan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ordonya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pPr marL="965200" indent="-342900">
              <a:buFont typeface="Wingdings" pitchFamily="2" charset="2"/>
              <a:buChar char="q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Hasilnya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merupaka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selisih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elemen-elemen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yan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seletak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6462033" y="1417397"/>
            <a:ext cx="1879397" cy="604146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219444"/>
              </p:ext>
            </p:extLst>
          </p:nvPr>
        </p:nvGraphicFramePr>
        <p:xfrm>
          <a:off x="7539038" y="2305050"/>
          <a:ext cx="8191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760" imgH="457200" progId="Equation.3">
                  <p:embed/>
                </p:oleObj>
              </mc:Choice>
              <mc:Fallback>
                <p:oleObj name="Equation" r:id="rId9" imgW="545760" imgH="457200" progId="Equation.3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2305050"/>
                        <a:ext cx="81915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107157"/>
              </p:ext>
            </p:extLst>
          </p:nvPr>
        </p:nvGraphicFramePr>
        <p:xfrm>
          <a:off x="10345738" y="2322513"/>
          <a:ext cx="8890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880" imgH="457200" progId="Equation.3">
                  <p:embed/>
                </p:oleObj>
              </mc:Choice>
              <mc:Fallback>
                <p:oleObj name="Equation" r:id="rId11" imgW="596880" imgH="457200" progId="Equation.3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5738" y="2322513"/>
                        <a:ext cx="88900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6400800" y="2407266"/>
            <a:ext cx="969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 =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435663" y="2407266"/>
            <a:ext cx="1807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B =</a:t>
            </a:r>
          </a:p>
        </p:txBody>
      </p:sp>
      <p:sp>
        <p:nvSpPr>
          <p:cNvPr id="25" name="Title 20"/>
          <p:cNvSpPr txBox="1">
            <a:spLocks/>
          </p:cNvSpPr>
          <p:nvPr/>
        </p:nvSpPr>
        <p:spPr>
          <a:xfrm>
            <a:off x="6590214" y="3222321"/>
            <a:ext cx="2216901" cy="7886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dirty="0" err="1"/>
              <a:t>Jawab</a:t>
            </a:r>
            <a:r>
              <a:rPr lang="en-US" sz="2800" dirty="0"/>
              <a:t> 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56216" y="4164553"/>
            <a:ext cx="2185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A   +   B   =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499987"/>
              </p:ext>
            </p:extLst>
          </p:nvPr>
        </p:nvGraphicFramePr>
        <p:xfrm>
          <a:off x="8435663" y="4040979"/>
          <a:ext cx="8191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45760" imgH="457200" progId="Equation.3">
                  <p:embed/>
                </p:oleObj>
              </mc:Choice>
              <mc:Fallback>
                <p:oleObj name="Equation" r:id="rId13" imgW="545760" imgH="457200" progId="Equation.3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5663" y="4040979"/>
                        <a:ext cx="81915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9556077" y="4204474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+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605871"/>
              </p:ext>
            </p:extLst>
          </p:nvPr>
        </p:nvGraphicFramePr>
        <p:xfrm>
          <a:off x="10181362" y="4083793"/>
          <a:ext cx="8890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96880" imgH="457200" progId="Equation.3">
                  <p:embed/>
                </p:oleObj>
              </mc:Choice>
              <mc:Fallback>
                <p:oleObj name="Equation" r:id="rId14" imgW="596880" imgH="457200" progId="Equation.3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1362" y="4083793"/>
                        <a:ext cx="88900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7882650" y="5257966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=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913012"/>
              </p:ext>
            </p:extLst>
          </p:nvPr>
        </p:nvGraphicFramePr>
        <p:xfrm>
          <a:off x="8328025" y="5076825"/>
          <a:ext cx="10287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85800" imgH="457200" progId="Equation.3">
                  <p:embed/>
                </p:oleObj>
              </mc:Choice>
              <mc:Fallback>
                <p:oleObj name="Equation" r:id="rId15" imgW="685800" imgH="457200" progId="Equation.3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8025" y="5076825"/>
                        <a:ext cx="102870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781324" y="4888634"/>
            <a:ext cx="4366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latin typeface="Times New Roman" pitchFamily="18" charset="0"/>
                <a:cs typeface="Times New Roman" pitchFamily="18" charset="0"/>
              </a:rPr>
              <a:t>A+B=C , C memiliki ordo yang sama dengan A dan B</a:t>
            </a:r>
          </a:p>
        </p:txBody>
      </p:sp>
      <p:sp>
        <p:nvSpPr>
          <p:cNvPr id="33" name="Action Button: Home 32">
            <a:hlinkClick r:id="rId3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7504"/>
      </p:ext>
    </p:extLst>
  </p:cSld>
  <p:clrMapOvr>
    <a:masterClrMapping/>
  </p:clrMapOvr>
  <p:transition spd="slow">
    <p:comb dir="vert"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87897" y="1416676"/>
            <a:ext cx="8451479" cy="1040116"/>
          </a:xfrm>
        </p:spPr>
        <p:txBody>
          <a:bodyPr>
            <a:normAutofit/>
          </a:bodyPr>
          <a:lstStyle/>
          <a:p>
            <a:pPr algn="l"/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Sifat-sifat penjumlahan matriks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ction Button: Beginning 12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End 14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62895" y="2783143"/>
            <a:ext cx="79882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d-ID" sz="2400" dirty="0"/>
              <a:t>A+B = B+A			hukum </a:t>
            </a:r>
            <a:r>
              <a:rPr lang="id-ID" sz="2400" dirty="0" err="1"/>
              <a:t>komutatif</a:t>
            </a:r>
            <a:r>
              <a:rPr lang="id-ID" sz="2400" dirty="0"/>
              <a:t>  untuk penjumlahan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sz="2400" dirty="0"/>
              <a:t>A+(B+C) = (A+B)+C	hukum asosiatif untuk penjumlahan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sz="2400" dirty="0"/>
              <a:t>A+0 = 0+A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sz="2400" dirty="0"/>
              <a:t>(A+B)</a:t>
            </a:r>
            <a:r>
              <a:rPr lang="id-ID" sz="2400" baseline="30000" dirty="0"/>
              <a:t>T</a:t>
            </a:r>
            <a:r>
              <a:rPr lang="id-ID" sz="2400" dirty="0"/>
              <a:t> = A</a:t>
            </a:r>
            <a:r>
              <a:rPr lang="id-ID" sz="2400" baseline="30000" dirty="0"/>
              <a:t>T</a:t>
            </a:r>
            <a:r>
              <a:rPr lang="id-ID" sz="2400" dirty="0"/>
              <a:t>+B</a:t>
            </a:r>
            <a:r>
              <a:rPr lang="id-ID" sz="2400" baseline="30000" dirty="0"/>
              <a:t>T</a:t>
            </a:r>
          </a:p>
        </p:txBody>
      </p:sp>
      <p:sp>
        <p:nvSpPr>
          <p:cNvPr id="17" name="Round Diagonal Corner Rectangle 16">
            <a:hlinkClick r:id="rId3" action="ppaction://hlinksldjump"/>
          </p:cNvPr>
          <p:cNvSpPr/>
          <p:nvPr/>
        </p:nvSpPr>
        <p:spPr>
          <a:xfrm>
            <a:off x="225675" y="621815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18" name="Round Diagonal Corner Rectangle 17">
            <a:hlinkClick r:id="rId5" action="ppaction://hlinksldjump"/>
          </p:cNvPr>
          <p:cNvSpPr/>
          <p:nvPr/>
        </p:nvSpPr>
        <p:spPr>
          <a:xfrm>
            <a:off x="225675" y="1753504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9" name="Round Diagonal Corner Rectangle 18">
            <a:hlinkClick r:id="rId6" action="ppaction://hlinksldjump"/>
          </p:cNvPr>
          <p:cNvSpPr/>
          <p:nvPr/>
        </p:nvSpPr>
        <p:spPr>
          <a:xfrm>
            <a:off x="228084" y="2890455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20" name="Round Diagonal Corner Rectangle 19">
            <a:hlinkClick r:id="rId7" action="ppaction://hlinksldjump"/>
          </p:cNvPr>
          <p:cNvSpPr/>
          <p:nvPr/>
        </p:nvSpPr>
        <p:spPr>
          <a:xfrm>
            <a:off x="225675" y="3983867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1" name="Round Diagonal Corner Rectangle 20">
            <a:hlinkClick r:id="rId8" action="ppaction://hlinksldjump"/>
          </p:cNvPr>
          <p:cNvSpPr/>
          <p:nvPr/>
        </p:nvSpPr>
        <p:spPr>
          <a:xfrm>
            <a:off x="225675" y="5151780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2" name="Action Button: Home 21">
            <a:hlinkClick r:id="rId3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1084"/>
      </p:ext>
    </p:extLst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1763" y="563405"/>
            <a:ext cx="6926894" cy="1065213"/>
          </a:xfrm>
        </p:spPr>
        <p:txBody>
          <a:bodyPr>
            <a:normAutofit/>
          </a:bodyPr>
          <a:lstStyle/>
          <a:p>
            <a:pPr algn="l"/>
            <a:r>
              <a:rPr lang="id-ID" sz="3600" dirty="0">
                <a:latin typeface="Times New Roman" pitchFamily="18" charset="0"/>
                <a:cs typeface="Times New Roman" pitchFamily="18" charset="0"/>
              </a:rPr>
              <a:t>Perkalian matriks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tion Button: Beginning 10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End 12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53574" y="1441749"/>
            <a:ext cx="77251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Perkalian matrik dibedakan menjadi dua yaitu perkalian matrik dengan</a:t>
            </a:r>
          </a:p>
          <a:p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Skalar dan perkalian matriks dengan matrik. Sebelum kita perkenalkan </a:t>
            </a:r>
          </a:p>
          <a:p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perkalian dengan matriks terlebih dahulu kita kenalkan perkalian matriks </a:t>
            </a:r>
          </a:p>
          <a:p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dengan skalar.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2808709" y="2765188"/>
            <a:ext cx="3411787" cy="663876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Perkalian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Skalar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Matriks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8709" y="3788840"/>
            <a:ext cx="8596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Matriks A dikalikan dengan k suatu bilangan / skalar maka kA diperoleh dari hasil</a:t>
            </a:r>
          </a:p>
          <a:p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Kali setiap elemen A dengan k. Dengan demikian, matriks –A dapat dipandang </a:t>
            </a:r>
          </a:p>
          <a:p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sebagai hasil kali matriks A dengan(-1). Jadi –A = (-1)A</a:t>
            </a:r>
          </a:p>
        </p:txBody>
      </p:sp>
      <p:sp>
        <p:nvSpPr>
          <p:cNvPr id="16" name="Round Diagonal Corner Rectangle 15"/>
          <p:cNvSpPr/>
          <p:nvPr/>
        </p:nvSpPr>
        <p:spPr>
          <a:xfrm>
            <a:off x="2815187" y="4804503"/>
            <a:ext cx="1460600" cy="52792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369082" y="4705011"/>
            <a:ext cx="5874375" cy="784602"/>
            <a:chOff x="3029679" y="1970312"/>
            <a:chExt cx="8288813" cy="757096"/>
          </a:xfrm>
        </p:grpSpPr>
        <p:sp>
          <p:nvSpPr>
            <p:cNvPr id="18" name="Rectangle 17"/>
            <p:cNvSpPr/>
            <p:nvPr/>
          </p:nvSpPr>
          <p:spPr>
            <a:xfrm>
              <a:off x="3029679" y="2113312"/>
              <a:ext cx="1778116" cy="3563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Matriks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A =</a:t>
              </a:r>
            </a:p>
          </p:txBody>
        </p:sp>
        <p:graphicFrame>
          <p:nvGraphicFramePr>
            <p:cNvPr id="19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2842385"/>
                </p:ext>
              </p:extLst>
            </p:nvPr>
          </p:nvGraphicFramePr>
          <p:xfrm>
            <a:off x="4807795" y="2007705"/>
            <a:ext cx="1244031" cy="719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96880" imgH="457200" progId="Equation.3">
                    <p:embed/>
                  </p:oleObj>
                </mc:Choice>
                <mc:Fallback>
                  <p:oleObj name="Equation" r:id="rId3" imgW="596880" imgH="457200" progId="Equation.3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7795" y="2007705"/>
                          <a:ext cx="1244031" cy="7197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9910800"/>
                </p:ext>
              </p:extLst>
            </p:nvPr>
          </p:nvGraphicFramePr>
          <p:xfrm>
            <a:off x="8223343" y="1993905"/>
            <a:ext cx="1244031" cy="719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96880" imgH="457200" progId="Equation.3">
                    <p:embed/>
                  </p:oleObj>
                </mc:Choice>
                <mc:Fallback>
                  <p:oleObj name="Equation" r:id="rId5" imgW="596880" imgH="457200" progId="Equation.3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3343" y="1993905"/>
                          <a:ext cx="1244031" cy="7197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7349643"/>
                </p:ext>
              </p:extLst>
            </p:nvPr>
          </p:nvGraphicFramePr>
          <p:xfrm>
            <a:off x="9757425" y="1970312"/>
            <a:ext cx="1561067" cy="718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749160" imgH="457200" progId="Equation.3">
                    <p:embed/>
                  </p:oleObj>
                </mc:Choice>
                <mc:Fallback>
                  <p:oleObj name="Equation" r:id="rId7" imgW="749160" imgH="457200" progId="Equation.3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57425" y="1970312"/>
                          <a:ext cx="1561067" cy="7184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19"/>
          <p:cNvSpPr txBox="1"/>
          <p:nvPr/>
        </p:nvSpPr>
        <p:spPr>
          <a:xfrm>
            <a:off x="6736664" y="4892613"/>
            <a:ext cx="262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Times New Roman" pitchFamily="18" charset="0"/>
                <a:cs typeface="Times New Roman" pitchFamily="18" charset="0"/>
              </a:rPr>
              <a:t>Maka 4A = 4                 = </a:t>
            </a:r>
          </a:p>
        </p:txBody>
      </p:sp>
      <p:sp>
        <p:nvSpPr>
          <p:cNvPr id="22" name="Round Diagonal Corner Rectangle 21">
            <a:hlinkClick r:id="rId9" action="ppaction://hlinksldjump"/>
          </p:cNvPr>
          <p:cNvSpPr/>
          <p:nvPr/>
        </p:nvSpPr>
        <p:spPr>
          <a:xfrm>
            <a:off x="225675" y="621815"/>
            <a:ext cx="1981200" cy="946150"/>
          </a:xfrm>
          <a:prstGeom prst="round2Diag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23" name="Round Diagonal Corner Rectangle 22">
            <a:hlinkClick r:id="rId11" action="ppaction://hlinksldjump"/>
          </p:cNvPr>
          <p:cNvSpPr/>
          <p:nvPr/>
        </p:nvSpPr>
        <p:spPr>
          <a:xfrm>
            <a:off x="225675" y="1753504"/>
            <a:ext cx="1981200" cy="946150"/>
          </a:xfrm>
          <a:prstGeom prst="round2Diag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24" name="Round Diagonal Corner Rectangle 23">
            <a:hlinkClick r:id="rId12" action="ppaction://hlinksldjump"/>
          </p:cNvPr>
          <p:cNvSpPr/>
          <p:nvPr/>
        </p:nvSpPr>
        <p:spPr>
          <a:xfrm>
            <a:off x="228084" y="2890455"/>
            <a:ext cx="1981200" cy="946150"/>
          </a:xfrm>
          <a:prstGeom prst="round2Diag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26" name="Round Diagonal Corner Rectangle 25">
            <a:hlinkClick r:id="rId13" action="ppaction://hlinksldjump"/>
          </p:cNvPr>
          <p:cNvSpPr/>
          <p:nvPr/>
        </p:nvSpPr>
        <p:spPr>
          <a:xfrm>
            <a:off x="225675" y="3983867"/>
            <a:ext cx="1981200" cy="946150"/>
          </a:xfrm>
          <a:prstGeom prst="round2Diag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7" name="Round Diagonal Corner Rectangle 26">
            <a:hlinkClick r:id="rId14" action="ppaction://hlinksldjump"/>
          </p:cNvPr>
          <p:cNvSpPr/>
          <p:nvPr/>
        </p:nvSpPr>
        <p:spPr>
          <a:xfrm>
            <a:off x="225675" y="5151780"/>
            <a:ext cx="1981200" cy="946150"/>
          </a:xfrm>
          <a:prstGeom prst="round2Diag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8" name="Action Button: Home 27">
            <a:hlinkClick r:id="rId9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73296"/>
      </p:ext>
    </p:extLst>
  </p:cSld>
  <p:clrMapOvr>
    <a:masterClrMapping/>
  </p:clrMapOvr>
  <p:transition spd="slow">
    <p:wheel spokes="3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36610" y="1105123"/>
            <a:ext cx="6726237" cy="1412875"/>
          </a:xfr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FangSong" panose="02010609060101010101" pitchFamily="49" charset="-122"/>
                <a:cs typeface="Times New Roman" pitchFamily="18" charset="0"/>
              </a:rPr>
              <a:t>Perhatikan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FangSong" panose="02010609060101010101" pitchFamily="49" charset="-122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FangSong" panose="02010609060101010101" pitchFamily="49" charset="-122"/>
                <a:cs typeface="Times New Roman" pitchFamily="18" charset="0"/>
              </a:rPr>
              <a:t>Tabel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FangSong" panose="02010609060101010101" pitchFamily="49" charset="-122"/>
                <a:cs typeface="Times New Roman" pitchFamily="18" charset="0"/>
              </a:rPr>
              <a:t> :</a:t>
            </a:r>
            <a:b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FangSong" panose="02010609060101010101" pitchFamily="49" charset="-122"/>
                <a:cs typeface="Times New Roman" pitchFamily="18" charset="0"/>
              </a:rPr>
            </a:br>
            <a:r>
              <a:rPr lang="id-ID" sz="2800" b="1" dirty="0">
                <a:solidFill>
                  <a:schemeClr val="bg1"/>
                </a:solidFill>
                <a:latin typeface="Times New Roman" pitchFamily="18" charset="0"/>
                <a:ea typeface="FangSong" panose="02010609060101010101" pitchFamily="49" charset="-122"/>
                <a:cs typeface="Times New Roman" pitchFamily="18" charset="0"/>
              </a:rPr>
              <a:t>jumlah mahasiswa tahun 2015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FangSong" panose="02010609060101010101" pitchFamily="49" charset="-122"/>
              <a:cs typeface="Times New Roman" pitchFamily="18" charset="0"/>
            </a:endParaRPr>
          </a:p>
        </p:txBody>
      </p:sp>
      <p:sp>
        <p:nvSpPr>
          <p:cNvPr id="5" name="Round Diagonal Corner Rectangle 4">
            <a:hlinkClick r:id="rId5" action="ppaction://hlinksldjump"/>
          </p:cNvPr>
          <p:cNvSpPr/>
          <p:nvPr/>
        </p:nvSpPr>
        <p:spPr>
          <a:xfrm>
            <a:off x="736146" y="718153"/>
            <a:ext cx="2007053" cy="946150"/>
          </a:xfrm>
          <a:prstGeom prst="round2Diag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6" name="Round Diagonal Corner Rectangle 5">
            <a:hlinkClick r:id="rId7" action="ppaction://hlinksldjump"/>
          </p:cNvPr>
          <p:cNvSpPr/>
          <p:nvPr/>
        </p:nvSpPr>
        <p:spPr>
          <a:xfrm>
            <a:off x="731027" y="1811561"/>
            <a:ext cx="1981200" cy="946150"/>
          </a:xfrm>
          <a:prstGeom prst="round2Diag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7" name="Round Diagonal Corner Rectangle 6">
            <a:hlinkClick r:id="rId8" action="ppaction://hlinksldjump"/>
          </p:cNvPr>
          <p:cNvSpPr/>
          <p:nvPr/>
        </p:nvSpPr>
        <p:spPr>
          <a:xfrm>
            <a:off x="736147" y="2890455"/>
            <a:ext cx="1981200" cy="946150"/>
          </a:xfrm>
          <a:prstGeom prst="round2Diag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8" name="Round Diagonal Corner Rectangle 7">
            <a:hlinkClick r:id="rId9" action="ppaction://hlinksldjump"/>
          </p:cNvPr>
          <p:cNvSpPr/>
          <p:nvPr/>
        </p:nvSpPr>
        <p:spPr>
          <a:xfrm>
            <a:off x="765176" y="3998381"/>
            <a:ext cx="1981200" cy="946150"/>
          </a:xfrm>
          <a:prstGeom prst="round2Diag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9" name="Round Diagonal Corner Rectangle 8">
            <a:hlinkClick r:id="rId10" action="ppaction://hlinksldjump"/>
          </p:cNvPr>
          <p:cNvSpPr/>
          <p:nvPr/>
        </p:nvSpPr>
        <p:spPr>
          <a:xfrm>
            <a:off x="808718" y="5149851"/>
            <a:ext cx="1934482" cy="946150"/>
          </a:xfrm>
          <a:prstGeom prst="round2Diag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Action Button: Beginning 9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End 11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37930"/>
              </p:ext>
            </p:extLst>
          </p:nvPr>
        </p:nvGraphicFramePr>
        <p:xfrm>
          <a:off x="3606086" y="3039415"/>
          <a:ext cx="6761409" cy="235169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253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3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3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923"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 panose="02030600000101010101" pitchFamily="18" charset="-127"/>
                          <a:cs typeface="Times New Roman" pitchFamily="18" charset="0"/>
                        </a:rPr>
                        <a:t>elas </a:t>
                      </a:r>
                      <a:endParaRPr lang="id-ID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Laki-laki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Wanita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923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I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240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180</a:t>
                      </a:r>
                      <a:r>
                        <a:rPr lang="id-ID" baseline="0" dirty="0"/>
                        <a:t> </a:t>
                      </a:r>
                      <a:endParaRPr lang="id-ID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923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210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923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48167"/>
      </p:ext>
    </p:extLst>
  </p:cSld>
  <p:clrMapOvr>
    <a:masterClrMapping/>
  </p:clrMapOvr>
  <p:transition spd="slow">
    <p:randomBar dir="vert"/>
    <p:sndAc>
      <p:stSnd>
        <p:snd r:embed="rId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ction Button: Beginning 18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 Diagonal Corner Rectangle 23"/>
          <p:cNvSpPr/>
          <p:nvPr/>
        </p:nvSpPr>
        <p:spPr>
          <a:xfrm>
            <a:off x="2808709" y="757690"/>
            <a:ext cx="3411787" cy="663876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Perkalian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Matriks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85477" y="1544582"/>
            <a:ext cx="79241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Times New Roman" pitchFamily="18" charset="0"/>
                <a:cs typeface="Times New Roman" pitchFamily="18" charset="0"/>
              </a:rPr>
              <a:t>	Suatu matriks AB dapat dikalikan bila dan hanya bila jumlah kolom matriks A </a:t>
            </a:r>
          </a:p>
          <a:p>
            <a:r>
              <a:rPr lang="id-ID" dirty="0">
                <a:latin typeface="Times New Roman" pitchFamily="18" charset="0"/>
                <a:cs typeface="Times New Roman" pitchFamily="18" charset="0"/>
              </a:rPr>
              <a:t>sama dengan jumlah baris kolom B.  Elemen-elemen dari AB diperoleh dari hasil </a:t>
            </a:r>
          </a:p>
          <a:p>
            <a:r>
              <a:rPr lang="id-ID" dirty="0">
                <a:latin typeface="Times New Roman" pitchFamily="18" charset="0"/>
                <a:cs typeface="Times New Roman" pitchFamily="18" charset="0"/>
              </a:rPr>
              <a:t>kali setiap baris Pada matriks A dengan setiap kolom pada matriks B, kemudian </a:t>
            </a:r>
          </a:p>
          <a:p>
            <a:r>
              <a:rPr lang="id-ID" dirty="0">
                <a:latin typeface="Times New Roman" pitchFamily="18" charset="0"/>
                <a:cs typeface="Times New Roman" pitchFamily="18" charset="0"/>
              </a:rPr>
              <a:t>dijumlahkan menjadi satu elemen.</a:t>
            </a:r>
          </a:p>
        </p:txBody>
      </p:sp>
      <p:sp>
        <p:nvSpPr>
          <p:cNvPr id="26" name="Round Diagonal Corner Rectangle 25"/>
          <p:cNvSpPr/>
          <p:nvPr/>
        </p:nvSpPr>
        <p:spPr>
          <a:xfrm>
            <a:off x="2885477" y="2737958"/>
            <a:ext cx="1460600" cy="52792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994013"/>
              </p:ext>
            </p:extLst>
          </p:nvPr>
        </p:nvGraphicFramePr>
        <p:xfrm>
          <a:off x="4160913" y="3434997"/>
          <a:ext cx="720063" cy="34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80" imgH="215640" progId="Equation.3">
                  <p:embed/>
                </p:oleObj>
              </mc:Choice>
              <mc:Fallback>
                <p:oleObj name="Equation" r:id="rId3" imgW="622080" imgH="215640" progId="Equation.3">
                  <p:embed/>
                  <p:pic>
                    <p:nvPicPr>
                      <p:cNvPr id="0" name="Picture 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913" y="3434997"/>
                        <a:ext cx="720063" cy="3490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852469"/>
              </p:ext>
            </p:extLst>
          </p:nvPr>
        </p:nvGraphicFramePr>
        <p:xfrm>
          <a:off x="4346077" y="4462967"/>
          <a:ext cx="725202" cy="35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22080" imgH="215640" progId="Equation.3">
                  <p:embed/>
                </p:oleObj>
              </mc:Choice>
              <mc:Fallback>
                <p:oleObj name="Equation" r:id="rId5" imgW="622080" imgH="215640" progId="Equation.3">
                  <p:embed/>
                  <p:pic>
                    <p:nvPicPr>
                      <p:cNvPr id="0" name="Picture 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077" y="4462967"/>
                        <a:ext cx="725202" cy="351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2885477" y="3044092"/>
            <a:ext cx="5792054" cy="2295686"/>
            <a:chOff x="3681440" y="2510225"/>
            <a:chExt cx="5792054" cy="2295686"/>
          </a:xfrm>
        </p:grpSpPr>
        <p:grpSp>
          <p:nvGrpSpPr>
            <p:cNvPr id="34" name="Group 33"/>
            <p:cNvGrpSpPr/>
            <p:nvPr/>
          </p:nvGrpSpPr>
          <p:grpSpPr>
            <a:xfrm>
              <a:off x="3681440" y="2510225"/>
              <a:ext cx="5636479" cy="2295686"/>
              <a:chOff x="3681440" y="2677650"/>
              <a:chExt cx="5636479" cy="2295686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514602" y="2677650"/>
                <a:ext cx="2476715" cy="2295686"/>
                <a:chOff x="3915177" y="3158227"/>
                <a:chExt cx="2476715" cy="2295686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3915177" y="3528811"/>
                  <a:ext cx="23246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d-ID" dirty="0"/>
                    <a:t>B =                Dan C =</a:t>
                  </a:r>
                </a:p>
              </p:txBody>
            </p:sp>
            <p:graphicFrame>
              <p:nvGraphicFramePr>
                <p:cNvPr id="29" name="Object 2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62311812"/>
                    </p:ext>
                  </p:extLst>
                </p:nvPr>
              </p:nvGraphicFramePr>
              <p:xfrm>
                <a:off x="6111051" y="3158227"/>
                <a:ext cx="280841" cy="11105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7" imgW="253800" imgH="711000" progId="Equation.3">
                        <p:embed/>
                      </p:oleObj>
                    </mc:Choice>
                    <mc:Fallback>
                      <p:oleObj name="Equation" r:id="rId7" imgW="253800" imgH="711000" progId="Equation.3">
                        <p:embed/>
                        <p:pic>
                          <p:nvPicPr>
                            <p:cNvPr id="0" name="Picture 31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111051" y="3158227"/>
                              <a:ext cx="280841" cy="11105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3" name="Object 3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41351803"/>
                    </p:ext>
                  </p:extLst>
                </p:nvPr>
              </p:nvGraphicFramePr>
              <p:xfrm>
                <a:off x="5711223" y="4317182"/>
                <a:ext cx="290848" cy="113673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9" imgW="253800" imgH="711000" progId="Equation.3">
                        <p:embed/>
                      </p:oleObj>
                    </mc:Choice>
                    <mc:Fallback>
                      <p:oleObj name="Equation" r:id="rId9" imgW="253800" imgH="711000" progId="Equation.3">
                        <p:embed/>
                        <p:pic>
                          <p:nvPicPr>
                            <p:cNvPr id="0" name="Picture 3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11223" y="4317182"/>
                              <a:ext cx="290848" cy="113673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1" name="TextBox 30"/>
              <p:cNvSpPr txBox="1"/>
              <p:nvPr/>
            </p:nvSpPr>
            <p:spPr>
              <a:xfrm>
                <a:off x="3681440" y="4087610"/>
                <a:ext cx="5636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dirty="0">
                    <a:latin typeface="Times New Roman" pitchFamily="18" charset="0"/>
                    <a:cs typeface="Times New Roman" pitchFamily="18" charset="0"/>
                  </a:rPr>
                  <a:t>Maka B X C=                 X         = (6x4) + (8x7) + (7x2) =  </a:t>
                </a:r>
              </a:p>
            </p:txBody>
          </p:sp>
        </p:grp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7734741"/>
                </p:ext>
              </p:extLst>
            </p:nvPr>
          </p:nvGraphicFramePr>
          <p:xfrm>
            <a:off x="9162344" y="3928638"/>
            <a:ext cx="31115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66400" imgH="215640" progId="Equation.3">
                    <p:embed/>
                  </p:oleObj>
                </mc:Choice>
                <mc:Fallback>
                  <p:oleObj name="Equation" r:id="rId11" imgW="266400" imgH="215640" progId="Equation.3">
                    <p:embed/>
                    <p:pic>
                      <p:nvPicPr>
                        <p:cNvPr id="0" name="Picture 3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62344" y="3928638"/>
                          <a:ext cx="311150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Round Diagonal Corner Rectangle 22">
            <a:hlinkClick r:id="rId13" action="ppaction://hlinksldjump"/>
          </p:cNvPr>
          <p:cNvSpPr/>
          <p:nvPr/>
        </p:nvSpPr>
        <p:spPr>
          <a:xfrm>
            <a:off x="225675" y="621815"/>
            <a:ext cx="1981200" cy="946150"/>
          </a:xfrm>
          <a:prstGeom prst="round2Diag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37" name="Round Diagonal Corner Rectangle 36">
            <a:hlinkClick r:id="rId15" action="ppaction://hlinksldjump"/>
          </p:cNvPr>
          <p:cNvSpPr/>
          <p:nvPr/>
        </p:nvSpPr>
        <p:spPr>
          <a:xfrm>
            <a:off x="225675" y="1753504"/>
            <a:ext cx="1981200" cy="946150"/>
          </a:xfrm>
          <a:prstGeom prst="round2Diag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38" name="Round Diagonal Corner Rectangle 37">
            <a:hlinkClick r:id="rId16" action="ppaction://hlinksldjump"/>
          </p:cNvPr>
          <p:cNvSpPr/>
          <p:nvPr/>
        </p:nvSpPr>
        <p:spPr>
          <a:xfrm>
            <a:off x="228084" y="2890455"/>
            <a:ext cx="1981200" cy="946150"/>
          </a:xfrm>
          <a:prstGeom prst="round2Diag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39" name="Round Diagonal Corner Rectangle 38">
            <a:hlinkClick r:id="rId17" action="ppaction://hlinksldjump"/>
          </p:cNvPr>
          <p:cNvSpPr/>
          <p:nvPr/>
        </p:nvSpPr>
        <p:spPr>
          <a:xfrm>
            <a:off x="225675" y="3983867"/>
            <a:ext cx="1981200" cy="946150"/>
          </a:xfrm>
          <a:prstGeom prst="round2Diag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40" name="Round Diagonal Corner Rectangle 39">
            <a:hlinkClick r:id="rId18" action="ppaction://hlinksldjump"/>
          </p:cNvPr>
          <p:cNvSpPr/>
          <p:nvPr/>
        </p:nvSpPr>
        <p:spPr>
          <a:xfrm>
            <a:off x="225675" y="5151780"/>
            <a:ext cx="1981200" cy="946150"/>
          </a:xfrm>
          <a:prstGeom prst="round2Diag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41" name="Action Button: Home 40">
            <a:hlinkClick r:id="rId13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0681"/>
      </p:ext>
    </p:extLst>
  </p:cSld>
  <p:clrMapOvr>
    <a:masterClrMapping/>
  </p:clrMapOvr>
  <p:transition spd="slow">
    <p:dissolve/>
    <p:sndAc>
      <p:stSnd>
        <p:snd r:embed="rId2" name="drumroll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ction Button: Beginning 8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End 10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>
            <a:off x="2807594" y="616553"/>
            <a:ext cx="4979317" cy="752174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Determinan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Invers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07594" y="1561237"/>
            <a:ext cx="6527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Determinan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ordo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x 2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determinan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ordo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2 x 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elemen-elemen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diagonal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dikurangi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elemen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diagonal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Misalkan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berordo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x 2,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Determinan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=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 = ad-bc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245593"/>
              </p:ext>
            </p:extLst>
          </p:nvPr>
        </p:nvGraphicFramePr>
        <p:xfrm>
          <a:off x="4645460" y="3378112"/>
          <a:ext cx="390179" cy="458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8140" imgH="431613" progId="Equation.3">
                  <p:embed/>
                </p:oleObj>
              </mc:Choice>
              <mc:Fallback>
                <p:oleObj name="Equation" r:id="rId3" imgW="368140" imgH="431613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460" y="3378112"/>
                        <a:ext cx="390179" cy="4584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 Diagonal Corner Rectangle 15"/>
          <p:cNvSpPr/>
          <p:nvPr/>
        </p:nvSpPr>
        <p:spPr>
          <a:xfrm>
            <a:off x="2885477" y="3831363"/>
            <a:ext cx="1460600" cy="52792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051054"/>
              </p:ext>
            </p:extLst>
          </p:nvPr>
        </p:nvGraphicFramePr>
        <p:xfrm>
          <a:off x="3304907" y="4359285"/>
          <a:ext cx="91916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22080" imgH="457200" progId="Equation.3">
                  <p:embed/>
                </p:oleObj>
              </mc:Choice>
              <mc:Fallback>
                <p:oleObj name="Equation" r:id="rId5" imgW="622080" imgH="4572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907" y="4359285"/>
                        <a:ext cx="919163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885477" y="4456942"/>
            <a:ext cx="455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P =                 , maka det (P)= (8x4) - (4x3)=20  </a:t>
            </a:r>
          </a:p>
        </p:txBody>
      </p:sp>
      <p:sp>
        <p:nvSpPr>
          <p:cNvPr id="19" name="Round Diagonal Corner Rectangle 18">
            <a:hlinkClick r:id="rId7" action="ppaction://hlinksldjump"/>
          </p:cNvPr>
          <p:cNvSpPr/>
          <p:nvPr/>
        </p:nvSpPr>
        <p:spPr>
          <a:xfrm>
            <a:off x="225675" y="621815"/>
            <a:ext cx="1981200" cy="946150"/>
          </a:xfrm>
          <a:prstGeom prst="round2Diag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20" name="Round Diagonal Corner Rectangle 19">
            <a:hlinkClick r:id="rId9" action="ppaction://hlinksldjump"/>
          </p:cNvPr>
          <p:cNvSpPr/>
          <p:nvPr/>
        </p:nvSpPr>
        <p:spPr>
          <a:xfrm>
            <a:off x="225675" y="1753504"/>
            <a:ext cx="1981200" cy="946150"/>
          </a:xfrm>
          <a:prstGeom prst="round2Diag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21" name="Round Diagonal Corner Rectangle 20">
            <a:hlinkClick r:id="rId10" action="ppaction://hlinksldjump"/>
          </p:cNvPr>
          <p:cNvSpPr/>
          <p:nvPr/>
        </p:nvSpPr>
        <p:spPr>
          <a:xfrm>
            <a:off x="228084" y="2890455"/>
            <a:ext cx="1981200" cy="946150"/>
          </a:xfrm>
          <a:prstGeom prst="round2Diag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22" name="Round Diagonal Corner Rectangle 21">
            <a:hlinkClick r:id="rId11" action="ppaction://hlinksldjump"/>
          </p:cNvPr>
          <p:cNvSpPr/>
          <p:nvPr/>
        </p:nvSpPr>
        <p:spPr>
          <a:xfrm>
            <a:off x="225675" y="3983867"/>
            <a:ext cx="1981200" cy="946150"/>
          </a:xfrm>
          <a:prstGeom prst="round2Diag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3" name="Round Diagonal Corner Rectangle 22">
            <a:hlinkClick r:id="rId12" action="ppaction://hlinksldjump"/>
          </p:cNvPr>
          <p:cNvSpPr/>
          <p:nvPr/>
        </p:nvSpPr>
        <p:spPr>
          <a:xfrm>
            <a:off x="225675" y="5151780"/>
            <a:ext cx="1981200" cy="946150"/>
          </a:xfrm>
          <a:prstGeom prst="round2Diag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4" name="Action Button: Home 23">
            <a:hlinkClick r:id="rId7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855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tion Button: Beginning 13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End 15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10626" y="668577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Determinan matriks berordo 3x3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073440"/>
              </p:ext>
            </p:extLst>
          </p:nvPr>
        </p:nvGraphicFramePr>
        <p:xfrm>
          <a:off x="5156223" y="1257896"/>
          <a:ext cx="1106487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711000" progId="Equation.3">
                  <p:embed/>
                </p:oleObj>
              </mc:Choice>
              <mc:Fallback>
                <p:oleObj name="Equation" r:id="rId3" imgW="749160" imgH="711000" progId="Equation.3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23" y="1257896"/>
                        <a:ext cx="1106487" cy="1160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2910626" y="1130242"/>
            <a:ext cx="7903126" cy="3168206"/>
            <a:chOff x="2910626" y="1130242"/>
            <a:chExt cx="7903126" cy="3168206"/>
          </a:xfrm>
        </p:grpSpPr>
        <p:sp>
          <p:nvSpPr>
            <p:cNvPr id="18" name="TextBox 17"/>
            <p:cNvSpPr txBox="1"/>
            <p:nvPr/>
          </p:nvSpPr>
          <p:spPr>
            <a:xfrm>
              <a:off x="2910626" y="1130242"/>
              <a:ext cx="790312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000" dirty="0">
                  <a:latin typeface="Times New Roman" pitchFamily="18" charset="0"/>
                  <a:cs typeface="Times New Roman" pitchFamily="18" charset="0"/>
                </a:rPr>
                <a:t>Metode sarrus</a:t>
              </a:r>
            </a:p>
            <a:p>
              <a:r>
                <a:rPr lang="id-ID" sz="2000" dirty="0">
                  <a:latin typeface="Times New Roman" pitchFamily="18" charset="0"/>
                  <a:cs typeface="Times New Roman" pitchFamily="18" charset="0"/>
                </a:rPr>
                <a:t>	jika matriks B =                   maka det (B) = ptx+quv+rsw-rtv-puw-qsx </a:t>
              </a:r>
            </a:p>
            <a:p>
              <a:endParaRPr lang="id-ID" sz="2000" dirty="0">
                <a:latin typeface="Times New Roman" pitchFamily="18" charset="0"/>
                <a:cs typeface="Times New Roman" pitchFamily="18" charset="0"/>
              </a:endParaRPr>
            </a:p>
            <a:p>
              <a:endParaRPr lang="id-ID" sz="2000" dirty="0">
                <a:latin typeface="Times New Roman" pitchFamily="18" charset="0"/>
                <a:cs typeface="Times New Roman" pitchFamily="18" charset="0"/>
              </a:endParaRPr>
            </a:p>
            <a:p>
              <a:endParaRPr lang="id-ID" sz="20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id-ID" sz="2000" dirty="0">
                  <a:latin typeface="Times New Roman" pitchFamily="18" charset="0"/>
                  <a:cs typeface="Times New Roman" pitchFamily="18" charset="0"/>
                </a:rPr>
                <a:t>Sebagai pengingat ketentuan diatas diperoleh dari  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8114736" y="2351176"/>
              <a:ext cx="2108513" cy="1160463"/>
              <a:chOff x="8141975" y="2699654"/>
              <a:chExt cx="2108513" cy="1160463"/>
            </a:xfrm>
          </p:grpSpPr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9257089"/>
                  </p:ext>
                </p:extLst>
              </p:nvPr>
            </p:nvGraphicFramePr>
            <p:xfrm>
              <a:off x="9350375" y="2730500"/>
              <a:ext cx="900113" cy="1098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609480" imgH="672840" progId="Equation.3">
                      <p:embed/>
                    </p:oleObj>
                  </mc:Choice>
                  <mc:Fallback>
                    <p:oleObj name="Equation" r:id="rId5" imgW="609480" imgH="672840" progId="Equation.3">
                      <p:embed/>
                      <p:pic>
                        <p:nvPicPr>
                          <p:cNvPr id="0" name="Picture 1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50375" y="2730500"/>
                            <a:ext cx="900113" cy="10985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2" name="Group 41"/>
              <p:cNvGrpSpPr/>
              <p:nvPr/>
            </p:nvGrpSpPr>
            <p:grpSpPr>
              <a:xfrm>
                <a:off x="8141975" y="2699654"/>
                <a:ext cx="1618683" cy="1160463"/>
                <a:chOff x="8141975" y="2699654"/>
                <a:chExt cx="1618683" cy="1160463"/>
              </a:xfrm>
            </p:grpSpPr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62092045"/>
                    </p:ext>
                  </p:extLst>
                </p:nvPr>
              </p:nvGraphicFramePr>
              <p:xfrm>
                <a:off x="8141975" y="2699654"/>
                <a:ext cx="1106487" cy="11604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7" imgW="749160" imgH="711000" progId="Equation.3">
                        <p:embed/>
                      </p:oleObj>
                    </mc:Choice>
                    <mc:Fallback>
                      <p:oleObj name="Equation" r:id="rId7" imgW="749160" imgH="711000" progId="Equation.3">
                        <p:embed/>
                        <p:pic>
                          <p:nvPicPr>
                            <p:cNvPr id="0" name="Picture 16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41975" y="2699654"/>
                              <a:ext cx="1106487" cy="116046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8345510" y="2987898"/>
                  <a:ext cx="283336" cy="25757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8753342" y="3382850"/>
                  <a:ext cx="283336" cy="25757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8753342" y="3022241"/>
                  <a:ext cx="283336" cy="25757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9193830" y="3363530"/>
                  <a:ext cx="283336" cy="25757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9168993" y="2987898"/>
                  <a:ext cx="283336" cy="25757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9477322" y="3290553"/>
                  <a:ext cx="283336" cy="25757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H="1">
                  <a:off x="8784775" y="2987898"/>
                  <a:ext cx="165897" cy="25757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 flipH="1">
                  <a:off x="8462949" y="3299136"/>
                  <a:ext cx="165897" cy="25757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 flipH="1">
                  <a:off x="9144764" y="3005067"/>
                  <a:ext cx="165897" cy="25757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 flipH="1">
                  <a:off x="8812061" y="3363530"/>
                  <a:ext cx="165897" cy="25757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flipH="1">
                  <a:off x="9551364" y="3022240"/>
                  <a:ext cx="165897" cy="25757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 flipH="1">
                  <a:off x="9193830" y="3314160"/>
                  <a:ext cx="165897" cy="25757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" name="TextBox 43"/>
            <p:cNvSpPr txBox="1"/>
            <p:nvPr/>
          </p:nvSpPr>
          <p:spPr>
            <a:xfrm>
              <a:off x="3012122" y="3652117"/>
              <a:ext cx="6469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dirty="0"/>
                <a:t>Perlu diperhatikan cara ini tidak bisa digunakan untuk matriks berordo</a:t>
              </a:r>
            </a:p>
            <a:p>
              <a:r>
                <a:rPr lang="id-ID" dirty="0"/>
                <a:t>4x4 3dan yang lebih tinggi lagi.</a:t>
              </a:r>
            </a:p>
          </p:txBody>
        </p:sp>
      </p:grpSp>
      <p:sp>
        <p:nvSpPr>
          <p:cNvPr id="35" name="Round Diagonal Corner Rectangle 34">
            <a:hlinkClick r:id="rId9" action="ppaction://hlinksldjump"/>
          </p:cNvPr>
          <p:cNvSpPr/>
          <p:nvPr/>
        </p:nvSpPr>
        <p:spPr>
          <a:xfrm>
            <a:off x="225675" y="621815"/>
            <a:ext cx="1981200" cy="946150"/>
          </a:xfrm>
          <a:prstGeom prst="round2Diag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36" name="Round Diagonal Corner Rectangle 35">
            <a:hlinkClick r:id="rId11" action="ppaction://hlinksldjump"/>
          </p:cNvPr>
          <p:cNvSpPr/>
          <p:nvPr/>
        </p:nvSpPr>
        <p:spPr>
          <a:xfrm>
            <a:off x="225675" y="1753504"/>
            <a:ext cx="1981200" cy="946150"/>
          </a:xfrm>
          <a:prstGeom prst="round2Diag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46" name="Round Diagonal Corner Rectangle 45">
            <a:hlinkClick r:id="rId12" action="ppaction://hlinksldjump"/>
          </p:cNvPr>
          <p:cNvSpPr/>
          <p:nvPr/>
        </p:nvSpPr>
        <p:spPr>
          <a:xfrm>
            <a:off x="228084" y="2890455"/>
            <a:ext cx="1981200" cy="946150"/>
          </a:xfrm>
          <a:prstGeom prst="round2Diag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47" name="Round Diagonal Corner Rectangle 46">
            <a:hlinkClick r:id="rId13" action="ppaction://hlinksldjump"/>
          </p:cNvPr>
          <p:cNvSpPr/>
          <p:nvPr/>
        </p:nvSpPr>
        <p:spPr>
          <a:xfrm>
            <a:off x="225675" y="3983867"/>
            <a:ext cx="1981200" cy="946150"/>
          </a:xfrm>
          <a:prstGeom prst="round2Diag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48" name="Round Diagonal Corner Rectangle 47">
            <a:hlinkClick r:id="rId14" action="ppaction://hlinksldjump"/>
          </p:cNvPr>
          <p:cNvSpPr/>
          <p:nvPr/>
        </p:nvSpPr>
        <p:spPr>
          <a:xfrm>
            <a:off x="225675" y="5151780"/>
            <a:ext cx="1981200" cy="946150"/>
          </a:xfrm>
          <a:prstGeom prst="round2Diag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49" name="Action Button: Home 48">
            <a:hlinkClick r:id="rId9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48992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Beginning 11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End 13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87996" y="634022"/>
            <a:ext cx="839345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Adjoin matriks </a:t>
            </a:r>
          </a:p>
          <a:p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	Adjoin matriks A adalah transpose dari kofaktor-kofaktor matriks tersebut, </a:t>
            </a:r>
          </a:p>
          <a:p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Dilambangkan dengan adj A</a:t>
            </a:r>
          </a:p>
          <a:p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Untuk matriks 2x2=            , maka kofaktor-kofaktornya adalah k11=d, k12=-b, </a:t>
            </a:r>
          </a:p>
          <a:p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k21=-c, k22=a kmudian adj A=</a:t>
            </a:r>
          </a:p>
          <a:p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Hal ini sama halnya dengan menukarkan diagonal-diagonal utamanya dan </a:t>
            </a:r>
          </a:p>
          <a:p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mengganti tanda ada pada diagonal-diagonal kedua.</a:t>
            </a:r>
          </a:p>
          <a:p>
            <a:endParaRPr lang="id-ID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Matriks kofaktor : matriks yang unsurnya diganti dengan nilai determinan yang </a:t>
            </a:r>
          </a:p>
          <a:p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Unsurnya tidak sebaris dan tidak sekolom dengan unsur asli. Untuk tandanya </a:t>
            </a:r>
          </a:p>
          <a:p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Digunakan tanda positif negatif secara berganti.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620736"/>
              </p:ext>
            </p:extLst>
          </p:nvPr>
        </p:nvGraphicFramePr>
        <p:xfrm>
          <a:off x="5018512" y="2015286"/>
          <a:ext cx="609556" cy="621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5000" imgH="457200" progId="Equation.3">
                  <p:embed/>
                </p:oleObj>
              </mc:Choice>
              <mc:Fallback>
                <p:oleObj name="Equation" r:id="rId3" imgW="495000" imgH="4572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512" y="2015286"/>
                        <a:ext cx="609556" cy="621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893777"/>
              </p:ext>
            </p:extLst>
          </p:nvPr>
        </p:nvGraphicFramePr>
        <p:xfrm>
          <a:off x="6483350" y="2547938"/>
          <a:ext cx="1397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2547938"/>
                        <a:ext cx="139700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 Diagonal Corner Rectangle 16">
            <a:hlinkClick r:id="rId7" action="ppaction://hlinksldjump"/>
          </p:cNvPr>
          <p:cNvSpPr/>
          <p:nvPr/>
        </p:nvSpPr>
        <p:spPr>
          <a:xfrm>
            <a:off x="225675" y="621815"/>
            <a:ext cx="1981200" cy="946150"/>
          </a:xfrm>
          <a:prstGeom prst="round2Diag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18" name="Round Diagonal Corner Rectangle 17">
            <a:hlinkClick r:id="rId9" action="ppaction://hlinksldjump"/>
          </p:cNvPr>
          <p:cNvSpPr/>
          <p:nvPr/>
        </p:nvSpPr>
        <p:spPr>
          <a:xfrm>
            <a:off x="225675" y="1753504"/>
            <a:ext cx="1981200" cy="946150"/>
          </a:xfrm>
          <a:prstGeom prst="round2Diag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9" name="Round Diagonal Corner Rectangle 18">
            <a:hlinkClick r:id="rId10" action="ppaction://hlinksldjump"/>
          </p:cNvPr>
          <p:cNvSpPr/>
          <p:nvPr/>
        </p:nvSpPr>
        <p:spPr>
          <a:xfrm>
            <a:off x="228084" y="2890455"/>
            <a:ext cx="1981200" cy="946150"/>
          </a:xfrm>
          <a:prstGeom prst="round2Diag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20" name="Round Diagonal Corner Rectangle 19">
            <a:hlinkClick r:id="rId11" action="ppaction://hlinksldjump"/>
          </p:cNvPr>
          <p:cNvSpPr/>
          <p:nvPr/>
        </p:nvSpPr>
        <p:spPr>
          <a:xfrm>
            <a:off x="225675" y="3983867"/>
            <a:ext cx="1981200" cy="946150"/>
          </a:xfrm>
          <a:prstGeom prst="round2Diag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1" name="Round Diagonal Corner Rectangle 20">
            <a:hlinkClick r:id="rId12" action="ppaction://hlinksldjump"/>
          </p:cNvPr>
          <p:cNvSpPr/>
          <p:nvPr/>
        </p:nvSpPr>
        <p:spPr>
          <a:xfrm>
            <a:off x="225675" y="5151780"/>
            <a:ext cx="1981200" cy="946150"/>
          </a:xfrm>
          <a:prstGeom prst="round2Diag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2" name="Action Button: Home 21">
            <a:hlinkClick r:id="rId7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19286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589050" y="3940062"/>
            <a:ext cx="7794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anose="02020603050405020304" pitchFamily="18" charset="0"/>
              </a:rPr>
              <a:t>A</a:t>
            </a:r>
            <a:r>
              <a:rPr lang="en-US" sz="2400" baseline="30000" dirty="0">
                <a:latin typeface="Times New Roman" panose="02020603050405020304" pitchFamily="18" charset="0"/>
              </a:rPr>
              <a:t>-1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500" y="4193978"/>
            <a:ext cx="3245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</a:rPr>
              <a:t>=</a:t>
            </a:r>
          </a:p>
          <a:p>
            <a:pPr>
              <a:spcBef>
                <a:spcPct val="5000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8" name="Action Button: Beginning 17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End 19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37579" y="546297"/>
                <a:ext cx="7725192" cy="2800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3600" dirty="0">
                    <a:latin typeface="Times New Roman" pitchFamily="18" charset="0"/>
                    <a:cs typeface="Times New Roman" pitchFamily="18" charset="0"/>
                  </a:rPr>
                  <a:t>Invers Matriks</a:t>
                </a:r>
              </a:p>
              <a:p>
                <a:r>
                  <a:rPr lang="id-ID" sz="2000" dirty="0">
                    <a:latin typeface="Times New Roman" pitchFamily="18" charset="0"/>
                    <a:cs typeface="Times New Roman" pitchFamily="18" charset="0"/>
                  </a:rPr>
                  <a:t>		Invers matriks adalah lawan atau kebalikan suatu matriks dalam </a:t>
                </a:r>
              </a:p>
              <a:p>
                <a:r>
                  <a:rPr lang="id-ID" sz="2000" dirty="0">
                    <a:latin typeface="Times New Roman" pitchFamily="18" charset="0"/>
                    <a:cs typeface="Times New Roman" pitchFamily="18" charset="0"/>
                  </a:rPr>
                  <a:t>perkalian yang dilambangkan Dengan </a:t>
                </a:r>
                <a14:m>
                  <m:oMath xmlns:m="http://schemas.openxmlformats.org/officeDocument/2006/math">
                    <m:r>
                      <a:rPr lang="id-ID" sz="200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id-ID" sz="2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</a:p>
              <a:p>
                <a:r>
                  <a:rPr lang="id-ID" sz="2000" dirty="0">
                    <a:latin typeface="Times New Roman" pitchFamily="18" charset="0"/>
                    <a:cs typeface="Times New Roman" pitchFamily="18" charset="0"/>
                  </a:rPr>
                  <a:t>Definisi : </a:t>
                </a:r>
              </a:p>
              <a:p>
                <a:r>
                  <a:rPr lang="id-ID" sz="2000" dirty="0">
                    <a:latin typeface="Times New Roman" pitchFamily="18" charset="0"/>
                    <a:cs typeface="Times New Roman" pitchFamily="18" charset="0"/>
                  </a:rPr>
                  <a:t>Jika matriks A dan B sedemikian sehingga AxB = BxA = I dimana </a:t>
                </a:r>
              </a:p>
              <a:p>
                <a:r>
                  <a:rPr lang="id-ID" sz="2000" dirty="0">
                    <a:latin typeface="Times New Roman" pitchFamily="18" charset="0"/>
                    <a:cs typeface="Times New Roman" pitchFamily="18" charset="0"/>
                  </a:rPr>
                  <a:t>I matriks identitas maka B disebut invers dari A dan A invers dari B</a:t>
                </a:r>
              </a:p>
              <a:p>
                <a:r>
                  <a:rPr lang="id-ID" sz="2000" dirty="0">
                    <a:latin typeface="Times New Roman" pitchFamily="18" charset="0"/>
                    <a:cs typeface="Times New Roman" pitchFamily="18" charset="0"/>
                  </a:rPr>
                  <a:t>Karena matriks A dilambangkan dengan A-1 maka berlaku :</a:t>
                </a:r>
              </a:p>
              <a:p>
                <a:r>
                  <a:rPr lang="id-ID" sz="2000" dirty="0">
                    <a:latin typeface="Times New Roman" pitchFamily="18" charset="0"/>
                    <a:cs typeface="Times New Roman" pitchFamily="18" charset="0"/>
                  </a:rPr>
                  <a:t>A x A-1 =A-1 x A= I dimana I identitas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579" y="546297"/>
                <a:ext cx="7725192" cy="2800767"/>
              </a:xfrm>
              <a:prstGeom prst="rect">
                <a:avLst/>
              </a:prstGeom>
              <a:blipFill rotWithShape="1">
                <a:blip r:embed="rId4"/>
                <a:stretch>
                  <a:fillRect l="-2366" t="-3486" r="-710" b="-305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 Diagonal Corner Rectangle 21"/>
          <p:cNvSpPr/>
          <p:nvPr/>
        </p:nvSpPr>
        <p:spPr>
          <a:xfrm>
            <a:off x="2769568" y="3300709"/>
            <a:ext cx="1460600" cy="52792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69567" y="3662324"/>
            <a:ext cx="8623451" cy="2581629"/>
            <a:chOff x="2769568" y="4012761"/>
            <a:chExt cx="8623451" cy="2581629"/>
          </a:xfrm>
        </p:grpSpPr>
        <p:sp>
          <p:nvSpPr>
            <p:cNvPr id="23" name="TextBox 22"/>
            <p:cNvSpPr txBox="1"/>
            <p:nvPr/>
          </p:nvSpPr>
          <p:spPr>
            <a:xfrm>
              <a:off x="2769568" y="4217061"/>
              <a:ext cx="8623451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dirty="0"/>
                <a:t>Diberikan matriks A=             dan matriks B=                ,apakah matrik B inversdari matriks A</a:t>
              </a:r>
            </a:p>
            <a:p>
              <a:endParaRPr lang="id-ID" dirty="0"/>
            </a:p>
            <a:p>
              <a:r>
                <a:rPr lang="id-ID" dirty="0"/>
                <a:t>Jawab : karena AxB =            X                =               = I dan</a:t>
              </a:r>
            </a:p>
            <a:p>
              <a:r>
                <a:rPr lang="id-ID" dirty="0"/>
                <a:t>		    </a:t>
              </a:r>
            </a:p>
            <a:p>
              <a:r>
                <a:rPr lang="id-ID" dirty="0"/>
                <a:t>			BxA =                  x             =               = I</a:t>
              </a:r>
            </a:p>
            <a:p>
              <a:endParaRPr lang="id-ID" dirty="0"/>
            </a:p>
            <a:p>
              <a:endParaRPr lang="id-ID" dirty="0"/>
            </a:p>
            <a:p>
              <a:r>
                <a:rPr lang="id-ID" dirty="0"/>
                <a:t>Maka B adalah invers dari A ditulis A-1 = B=</a:t>
              </a: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3129368"/>
                </p:ext>
              </p:extLst>
            </p:nvPr>
          </p:nvGraphicFramePr>
          <p:xfrm>
            <a:off x="4927601" y="4084237"/>
            <a:ext cx="57150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69800" imgH="457200" progId="Equation.3">
                    <p:embed/>
                  </p:oleObj>
                </mc:Choice>
                <mc:Fallback>
                  <p:oleObj name="Equation" r:id="rId5" imgW="469800" imgH="457200" progId="Equation.3">
                    <p:embed/>
                    <p:pic>
                      <p:nvPicPr>
                        <p:cNvPr id="0" name="Picture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7601" y="4084237"/>
                          <a:ext cx="571500" cy="622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8490670"/>
                </p:ext>
              </p:extLst>
            </p:nvPr>
          </p:nvGraphicFramePr>
          <p:xfrm>
            <a:off x="6951327" y="4012761"/>
            <a:ext cx="82708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672840" imgH="457200" progId="Equation.3">
                    <p:embed/>
                  </p:oleObj>
                </mc:Choice>
                <mc:Fallback>
                  <p:oleObj name="Equation" r:id="rId7" imgW="672840" imgH="457200" progId="Equation.3">
                    <p:embed/>
                    <p:pic>
                      <p:nvPicPr>
                        <p:cNvPr id="0" name="Picture 1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1327" y="4012761"/>
                          <a:ext cx="827088" cy="622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853023"/>
                </p:ext>
              </p:extLst>
            </p:nvPr>
          </p:nvGraphicFramePr>
          <p:xfrm>
            <a:off x="4895210" y="4678726"/>
            <a:ext cx="57785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69800" imgH="457200" progId="Equation.3">
                    <p:embed/>
                  </p:oleObj>
                </mc:Choice>
                <mc:Fallback>
                  <p:oleObj name="Equation" r:id="rId9" imgW="469800" imgH="457200" progId="Equation.3">
                    <p:embed/>
                    <p:pic>
                      <p:nvPicPr>
                        <p:cNvPr id="0" name="Picture 1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5210" y="4678726"/>
                          <a:ext cx="577850" cy="622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1318373"/>
                </p:ext>
              </p:extLst>
            </p:nvPr>
          </p:nvGraphicFramePr>
          <p:xfrm>
            <a:off x="5710356" y="4678726"/>
            <a:ext cx="82708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672840" imgH="457200" progId="Equation.3">
                    <p:embed/>
                  </p:oleObj>
                </mc:Choice>
                <mc:Fallback>
                  <p:oleObj name="Equation" r:id="rId11" imgW="672840" imgH="457200" progId="Equation.3">
                    <p:embed/>
                    <p:pic>
                      <p:nvPicPr>
                        <p:cNvPr id="0" name="Picture 1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0356" y="4678726"/>
                          <a:ext cx="827088" cy="622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8035329"/>
                </p:ext>
              </p:extLst>
            </p:nvPr>
          </p:nvGraphicFramePr>
          <p:xfrm>
            <a:off x="6937375" y="4667250"/>
            <a:ext cx="57785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69800" imgH="457200" progId="Equation.3">
                    <p:embed/>
                  </p:oleObj>
                </mc:Choice>
                <mc:Fallback>
                  <p:oleObj name="Equation" r:id="rId13" imgW="469800" imgH="457200" progId="Equation.3">
                    <p:embed/>
                    <p:pic>
                      <p:nvPicPr>
                        <p:cNvPr id="0" name="Picture 1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7375" y="4667250"/>
                          <a:ext cx="577850" cy="622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3006809"/>
                </p:ext>
              </p:extLst>
            </p:nvPr>
          </p:nvGraphicFramePr>
          <p:xfrm>
            <a:off x="4948356" y="5372508"/>
            <a:ext cx="82708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672840" imgH="457200" progId="Equation.3">
                    <p:embed/>
                  </p:oleObj>
                </mc:Choice>
                <mc:Fallback>
                  <p:oleObj name="Equation" r:id="rId15" imgW="672840" imgH="457200" progId="Equation.3">
                    <p:embed/>
                    <p:pic>
                      <p:nvPicPr>
                        <p:cNvPr id="0" name="Picture 1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8356" y="5372508"/>
                          <a:ext cx="827088" cy="622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2723338"/>
                </p:ext>
              </p:extLst>
            </p:nvPr>
          </p:nvGraphicFramePr>
          <p:xfrm>
            <a:off x="6070867" y="5372508"/>
            <a:ext cx="57785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469800" imgH="457200" progId="Equation.3">
                    <p:embed/>
                  </p:oleObj>
                </mc:Choice>
                <mc:Fallback>
                  <p:oleObj name="Equation" r:id="rId16" imgW="469800" imgH="457200" progId="Equation.3">
                    <p:embed/>
                    <p:pic>
                      <p:nvPicPr>
                        <p:cNvPr id="0" name="Picture 1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0867" y="5372508"/>
                          <a:ext cx="577850" cy="622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5799220"/>
                </p:ext>
              </p:extLst>
            </p:nvPr>
          </p:nvGraphicFramePr>
          <p:xfrm>
            <a:off x="7081293" y="5383239"/>
            <a:ext cx="57785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469800" imgH="457200" progId="Equation.3">
                    <p:embed/>
                  </p:oleObj>
                </mc:Choice>
                <mc:Fallback>
                  <p:oleObj name="Equation" r:id="rId17" imgW="469800" imgH="457200" progId="Equation.3">
                    <p:embed/>
                    <p:pic>
                      <p:nvPicPr>
                        <p:cNvPr id="0" name="Picture 1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1293" y="5383239"/>
                          <a:ext cx="577850" cy="622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0120811"/>
                </p:ext>
              </p:extLst>
            </p:nvPr>
          </p:nvGraphicFramePr>
          <p:xfrm>
            <a:off x="6965383" y="5972090"/>
            <a:ext cx="82708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672840" imgH="457200" progId="Equation.3">
                    <p:embed/>
                  </p:oleObj>
                </mc:Choice>
                <mc:Fallback>
                  <p:oleObj name="Equation" r:id="rId19" imgW="672840" imgH="457200" progId="Equation.3">
                    <p:embed/>
                    <p:pic>
                      <p:nvPicPr>
                        <p:cNvPr id="0" name="Picture 1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65383" y="5972090"/>
                          <a:ext cx="827088" cy="622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Round Diagonal Corner Rectangle 33">
            <a:hlinkClick r:id="rId21" action="ppaction://hlinksldjump"/>
          </p:cNvPr>
          <p:cNvSpPr/>
          <p:nvPr/>
        </p:nvSpPr>
        <p:spPr>
          <a:xfrm>
            <a:off x="225675" y="621815"/>
            <a:ext cx="1981200" cy="946150"/>
          </a:xfrm>
          <a:prstGeom prst="round2DiagRect">
            <a:avLst/>
          </a:prstGeom>
          <a:blipFill>
            <a:blip r:embed="rId22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35" name="Round Diagonal Corner Rectangle 34">
            <a:hlinkClick r:id="rId23" action="ppaction://hlinksldjump"/>
          </p:cNvPr>
          <p:cNvSpPr/>
          <p:nvPr/>
        </p:nvSpPr>
        <p:spPr>
          <a:xfrm>
            <a:off x="225675" y="1753504"/>
            <a:ext cx="1981200" cy="946150"/>
          </a:xfrm>
          <a:prstGeom prst="round2DiagRect">
            <a:avLst/>
          </a:prstGeom>
          <a:blipFill>
            <a:blip r:embed="rId22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36" name="Round Diagonal Corner Rectangle 35">
            <a:hlinkClick r:id="rId24" action="ppaction://hlinksldjump"/>
          </p:cNvPr>
          <p:cNvSpPr/>
          <p:nvPr/>
        </p:nvSpPr>
        <p:spPr>
          <a:xfrm>
            <a:off x="228084" y="2890455"/>
            <a:ext cx="1981200" cy="946150"/>
          </a:xfrm>
          <a:prstGeom prst="round2DiagRect">
            <a:avLst/>
          </a:prstGeom>
          <a:blipFill>
            <a:blip r:embed="rId22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37" name="Round Diagonal Corner Rectangle 36">
            <a:hlinkClick r:id="rId25" action="ppaction://hlinksldjump"/>
          </p:cNvPr>
          <p:cNvSpPr/>
          <p:nvPr/>
        </p:nvSpPr>
        <p:spPr>
          <a:xfrm>
            <a:off x="225675" y="3983867"/>
            <a:ext cx="1981200" cy="946150"/>
          </a:xfrm>
          <a:prstGeom prst="round2DiagRect">
            <a:avLst/>
          </a:prstGeom>
          <a:blipFill>
            <a:blip r:embed="rId22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38" name="Round Diagonal Corner Rectangle 37">
            <a:hlinkClick r:id="rId26" action="ppaction://hlinksldjump"/>
          </p:cNvPr>
          <p:cNvSpPr/>
          <p:nvPr/>
        </p:nvSpPr>
        <p:spPr>
          <a:xfrm>
            <a:off x="225675" y="5151780"/>
            <a:ext cx="1981200" cy="946150"/>
          </a:xfrm>
          <a:prstGeom prst="round2DiagRect">
            <a:avLst/>
          </a:prstGeom>
          <a:blipFill>
            <a:blip r:embed="rId22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39" name="Action Button: Home 38">
            <a:hlinkClick r:id="rId21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70009"/>
      </p:ext>
    </p:extLst>
  </p:cSld>
  <p:clrMapOvr>
    <a:masterClrMapping/>
  </p:clrMapOvr>
  <p:transition spd="slow">
    <p:wheel spokes="3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32116" y="566633"/>
            <a:ext cx="7226119" cy="792050"/>
          </a:xfrm>
        </p:spPr>
        <p:txBody>
          <a:bodyPr>
            <a:normAutofit/>
          </a:bodyPr>
          <a:lstStyle/>
          <a:p>
            <a:pPr algn="l"/>
            <a:r>
              <a:rPr lang="id-ID" sz="3600" dirty="0">
                <a:latin typeface="Times New Roman" pitchFamily="18" charset="0"/>
                <a:cs typeface="Times New Roman" pitchFamily="18" charset="0"/>
              </a:rPr>
              <a:t>Invers matriks berordo 2x2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472744" y="1299799"/>
            <a:ext cx="3533506" cy="622300"/>
            <a:chOff x="4881093" y="1484465"/>
            <a:chExt cx="3533506" cy="622300"/>
          </a:xfrm>
        </p:grpSpPr>
        <p:sp>
          <p:nvSpPr>
            <p:cNvPr id="6" name="TextBox 5"/>
            <p:cNvSpPr txBox="1"/>
            <p:nvPr/>
          </p:nvSpPr>
          <p:spPr>
            <a:xfrm>
              <a:off x="4881093" y="1610949"/>
              <a:ext cx="2605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dirty="0"/>
                <a:t>Jika A=            maka A-1=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9610682"/>
                </p:ext>
              </p:extLst>
            </p:nvPr>
          </p:nvGraphicFramePr>
          <p:xfrm>
            <a:off x="5721867" y="1484465"/>
            <a:ext cx="60960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95085" imgH="457002" progId="Equation.3">
                    <p:embed/>
                  </p:oleObj>
                </mc:Choice>
                <mc:Fallback>
                  <p:oleObj name="Equation" r:id="rId3" imgW="495085" imgH="457002" progId="Equation.3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1867" y="1484465"/>
                          <a:ext cx="609600" cy="622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4945509"/>
                </p:ext>
              </p:extLst>
            </p:nvPr>
          </p:nvGraphicFramePr>
          <p:xfrm>
            <a:off x="7382724" y="1509865"/>
            <a:ext cx="10318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838080" imgH="419040" progId="Equation.3">
                    <p:embed/>
                  </p:oleObj>
                </mc:Choice>
                <mc:Fallback>
                  <p:oleObj name="Equation" r:id="rId5" imgW="838080" imgH="419040" progId="Equation.3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2724" y="1509865"/>
                          <a:ext cx="1031875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2502170" y="1966018"/>
            <a:ext cx="4069724" cy="1182161"/>
            <a:chOff x="2627291" y="2534037"/>
            <a:chExt cx="4069724" cy="1182161"/>
          </a:xfrm>
        </p:grpSpPr>
        <p:sp>
          <p:nvSpPr>
            <p:cNvPr id="20" name="Rounded Rectangle 19"/>
            <p:cNvSpPr/>
            <p:nvPr/>
          </p:nvSpPr>
          <p:spPr>
            <a:xfrm>
              <a:off x="2627291" y="2534037"/>
              <a:ext cx="4069724" cy="1182161"/>
            </a:xfrm>
            <a:prstGeom prst="round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id-ID" dirty="0"/>
                <a:t>A-1 =                          ; syarat det (A)≠0 </a:t>
              </a: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9248601"/>
                </p:ext>
              </p:extLst>
            </p:nvPr>
          </p:nvGraphicFramePr>
          <p:xfrm>
            <a:off x="3318902" y="2845994"/>
            <a:ext cx="1406525" cy="623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43000" imgH="457200" progId="Equation.3">
                    <p:embed/>
                  </p:oleObj>
                </mc:Choice>
                <mc:Fallback>
                  <p:oleObj name="Equation" r:id="rId7" imgW="1143000" imgH="457200" progId="Equation.3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8902" y="2845994"/>
                          <a:ext cx="1406525" cy="623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itle 3"/>
          <p:cNvSpPr txBox="1">
            <a:spLocks/>
          </p:cNvSpPr>
          <p:nvPr/>
        </p:nvSpPr>
        <p:spPr>
          <a:xfrm>
            <a:off x="2384516" y="3316885"/>
            <a:ext cx="7226119" cy="7920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id-ID" sz="3600" dirty="0">
                <a:latin typeface="Times New Roman" pitchFamily="18" charset="0"/>
                <a:cs typeface="Times New Roman" pitchFamily="18" charset="0"/>
              </a:rPr>
              <a:t>Invers matriks berordo 3x3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502170" y="4058220"/>
            <a:ext cx="5638800" cy="1182161"/>
            <a:chOff x="2502170" y="4058220"/>
            <a:chExt cx="5638800" cy="1182161"/>
          </a:xfrm>
        </p:grpSpPr>
        <p:sp>
          <p:nvSpPr>
            <p:cNvPr id="28" name="TextBox 27"/>
            <p:cNvSpPr txBox="1"/>
            <p:nvPr/>
          </p:nvSpPr>
          <p:spPr>
            <a:xfrm>
              <a:off x="2502170" y="4315966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dirty="0"/>
                <a:t>Jika B3x3, maka 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071246" y="4058220"/>
              <a:ext cx="4069724" cy="1182161"/>
              <a:chOff x="2627291" y="2534037"/>
              <a:chExt cx="4069724" cy="1182161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2627291" y="2534037"/>
                <a:ext cx="4069724" cy="1182161"/>
              </a:xfrm>
              <a:prstGeom prst="roundRect">
                <a:avLst/>
              </a:prstGeo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id-ID" dirty="0"/>
                  <a:t>B-1 =                          ; syarat det (B)≠0 </a:t>
                </a:r>
              </a:p>
            </p:txBody>
          </p:sp>
          <p:graphicFrame>
            <p:nvGraphicFramePr>
              <p:cNvPr id="33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79623929"/>
                  </p:ext>
                </p:extLst>
              </p:nvPr>
            </p:nvGraphicFramePr>
            <p:xfrm>
              <a:off x="3318902" y="2845994"/>
              <a:ext cx="1406525" cy="623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143000" imgH="457200" progId="Equation.3">
                      <p:embed/>
                    </p:oleObj>
                  </mc:Choice>
                  <mc:Fallback>
                    <p:oleObj name="Equation" r:id="rId9" imgW="1143000" imgH="457200" progId="Equation.3">
                      <p:embed/>
                      <p:pic>
                        <p:nvPicPr>
                          <p:cNvPr id="0" name="Picture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8902" y="2845994"/>
                            <a:ext cx="1406525" cy="6238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5" name="Action Button: Beginning 34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End 36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 Diagonal Corner Rectangle 37">
            <a:hlinkClick r:id="rId11" action="ppaction://hlinksldjump"/>
          </p:cNvPr>
          <p:cNvSpPr/>
          <p:nvPr/>
        </p:nvSpPr>
        <p:spPr>
          <a:xfrm>
            <a:off x="225675" y="621815"/>
            <a:ext cx="1981200" cy="946150"/>
          </a:xfrm>
          <a:prstGeom prst="round2DiagRect">
            <a:avLst/>
          </a:prstGeom>
          <a:blipFill>
            <a:blip r:embed="rId12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39" name="Round Diagonal Corner Rectangle 38">
            <a:hlinkClick r:id="rId13" action="ppaction://hlinksldjump"/>
          </p:cNvPr>
          <p:cNvSpPr/>
          <p:nvPr/>
        </p:nvSpPr>
        <p:spPr>
          <a:xfrm>
            <a:off x="225675" y="1753504"/>
            <a:ext cx="1981200" cy="946150"/>
          </a:xfrm>
          <a:prstGeom prst="round2DiagRect">
            <a:avLst/>
          </a:prstGeom>
          <a:blipFill>
            <a:blip r:embed="rId12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40" name="Round Diagonal Corner Rectangle 39">
            <a:hlinkClick r:id="rId14" action="ppaction://hlinksldjump"/>
          </p:cNvPr>
          <p:cNvSpPr/>
          <p:nvPr/>
        </p:nvSpPr>
        <p:spPr>
          <a:xfrm>
            <a:off x="228084" y="2890455"/>
            <a:ext cx="1981200" cy="946150"/>
          </a:xfrm>
          <a:prstGeom prst="round2DiagRect">
            <a:avLst/>
          </a:prstGeom>
          <a:blipFill>
            <a:blip r:embed="rId12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41" name="Round Diagonal Corner Rectangle 40">
            <a:hlinkClick r:id="rId15" action="ppaction://hlinksldjump"/>
          </p:cNvPr>
          <p:cNvSpPr/>
          <p:nvPr/>
        </p:nvSpPr>
        <p:spPr>
          <a:xfrm>
            <a:off x="225675" y="3983867"/>
            <a:ext cx="1981200" cy="946150"/>
          </a:xfrm>
          <a:prstGeom prst="round2DiagRect">
            <a:avLst/>
          </a:prstGeom>
          <a:blipFill>
            <a:blip r:embed="rId12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42" name="Round Diagonal Corner Rectangle 41">
            <a:hlinkClick r:id="rId16" action="ppaction://hlinksldjump"/>
          </p:cNvPr>
          <p:cNvSpPr/>
          <p:nvPr/>
        </p:nvSpPr>
        <p:spPr>
          <a:xfrm>
            <a:off x="225675" y="5151780"/>
            <a:ext cx="1981200" cy="946150"/>
          </a:xfrm>
          <a:prstGeom prst="round2DiagRect">
            <a:avLst/>
          </a:prstGeom>
          <a:blipFill>
            <a:blip r:embed="rId12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43" name="Action Button: Home 42">
            <a:hlinkClick r:id="rId11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42715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62814" y="1035683"/>
            <a:ext cx="8451479" cy="623139"/>
          </a:xfrm>
        </p:spPr>
        <p:txBody>
          <a:bodyPr>
            <a:normAutofit/>
          </a:bodyPr>
          <a:lstStyle/>
          <a:p>
            <a:pPr algn="l"/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Latihan Soal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ction Button: Beginning 12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End 14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62896" y="2783143"/>
            <a:ext cx="89163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400" dirty="0"/>
              <a:t>Biaya pengiriman dari kota </a:t>
            </a:r>
            <a:r>
              <a:rPr lang="id-ID" sz="2400" dirty="0" err="1"/>
              <a:t>A</a:t>
            </a:r>
            <a:r>
              <a:rPr lang="id-ID" sz="2400" dirty="0"/>
              <a:t> ke Kota </a:t>
            </a:r>
            <a:r>
              <a:rPr lang="id-ID" sz="2400" dirty="0" err="1"/>
              <a:t>P</a:t>
            </a:r>
            <a:r>
              <a:rPr lang="id-ID" sz="2400" dirty="0"/>
              <a:t> untuk barang X,Y dan </a:t>
            </a:r>
            <a:r>
              <a:rPr lang="id-ID" sz="2400" dirty="0" err="1"/>
              <a:t>Z</a:t>
            </a:r>
            <a:r>
              <a:rPr lang="id-ID" sz="2400" dirty="0"/>
              <a:t> adalah 7,9,6, biaya pengiriman daro kota </a:t>
            </a:r>
            <a:r>
              <a:rPr lang="id-ID" sz="2400" dirty="0" err="1"/>
              <a:t>B</a:t>
            </a:r>
            <a:r>
              <a:rPr lang="id-ID" sz="2400" dirty="0"/>
              <a:t> ke Kota </a:t>
            </a:r>
            <a:r>
              <a:rPr lang="id-ID" sz="2400" dirty="0" err="1"/>
              <a:t>P</a:t>
            </a:r>
            <a:r>
              <a:rPr lang="id-ID" sz="2400" dirty="0"/>
              <a:t> untuk barang X,Y dan </a:t>
            </a:r>
            <a:r>
              <a:rPr lang="id-ID" sz="2400" dirty="0" err="1"/>
              <a:t>Z</a:t>
            </a:r>
            <a:r>
              <a:rPr lang="id-ID" sz="2400" dirty="0"/>
              <a:t> adalah 5,7 dan 4. Jika biaya pengiriman dari asal ke tujuan ditulis dalam matriks adalah...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Diketahui </a:t>
            </a:r>
            <a:r>
              <a:rPr lang="id-ID" sz="2400" dirty="0" err="1"/>
              <a:t>matrik</a:t>
            </a:r>
            <a:r>
              <a:rPr lang="id-ID" sz="2400" dirty="0"/>
              <a:t> </a:t>
            </a:r>
            <a:r>
              <a:rPr lang="id-ID" sz="2400" dirty="0" err="1"/>
              <a:t>A</a:t>
            </a:r>
            <a:r>
              <a:rPr lang="id-ID" sz="2400" dirty="0"/>
              <a:t> =  1  3y   dan </a:t>
            </a:r>
            <a:r>
              <a:rPr lang="id-ID" sz="2400" dirty="0" err="1"/>
              <a:t>B</a:t>
            </a:r>
            <a:r>
              <a:rPr lang="id-ID" sz="2400" dirty="0"/>
              <a:t> = 1  12    nilai x dan </a:t>
            </a:r>
            <a:r>
              <a:rPr lang="id-ID" sz="2400" dirty="0" err="1"/>
              <a:t>y</a:t>
            </a:r>
            <a:r>
              <a:rPr lang="id-ID" sz="2400" dirty="0"/>
              <a:t> jika A</a:t>
            </a:r>
            <a:r>
              <a:rPr lang="id-ID" sz="2400" baseline="30000" dirty="0"/>
              <a:t>T</a:t>
            </a:r>
            <a:r>
              <a:rPr lang="id-ID" sz="2400" dirty="0"/>
              <a:t> =</a:t>
            </a:r>
            <a:r>
              <a:rPr lang="id-ID" sz="2400" dirty="0" err="1"/>
              <a:t>B</a:t>
            </a:r>
            <a:endParaRPr lang="id-ID" sz="2400" dirty="0"/>
          </a:p>
          <a:p>
            <a:r>
              <a:rPr lang="id-ID" sz="2400" dirty="0"/>
              <a:t>                                         2x  4                  6    4 </a:t>
            </a:r>
          </a:p>
          <a:p>
            <a:pPr marL="457200" indent="-457200">
              <a:buAutoNum type="arabicPeriod" startAt="3"/>
            </a:pPr>
            <a:r>
              <a:rPr lang="id-ID" sz="2400" dirty="0"/>
              <a:t>Nilai x, </a:t>
            </a:r>
            <a:r>
              <a:rPr lang="id-ID" sz="2400" dirty="0" err="1"/>
              <a:t>y</a:t>
            </a:r>
            <a:r>
              <a:rPr lang="id-ID" sz="2400" dirty="0"/>
              <a:t> dan z dari persamaan berikut adalah...</a:t>
            </a:r>
          </a:p>
          <a:p>
            <a:r>
              <a:rPr lang="id-ID" sz="2400" dirty="0"/>
              <a:t>               3  x    </a:t>
            </a:r>
            <a:r>
              <a:rPr lang="id-ID" sz="2400" dirty="0" err="1"/>
              <a:t>y</a:t>
            </a:r>
            <a:r>
              <a:rPr lang="id-ID" sz="2400" dirty="0"/>
              <a:t>    =    x   y+1     +     4      3</a:t>
            </a:r>
          </a:p>
          <a:p>
            <a:r>
              <a:rPr lang="id-ID" sz="2400" dirty="0"/>
              <a:t>                   </a:t>
            </a:r>
            <a:r>
              <a:rPr lang="id-ID" sz="2400" dirty="0" err="1"/>
              <a:t>z</a:t>
            </a:r>
            <a:r>
              <a:rPr lang="id-ID" sz="2400" dirty="0"/>
              <a:t>    </a:t>
            </a:r>
            <a:r>
              <a:rPr lang="id-ID" sz="2400" dirty="0" err="1"/>
              <a:t>u</a:t>
            </a:r>
            <a:r>
              <a:rPr lang="id-ID" sz="2400" dirty="0"/>
              <a:t>           </a:t>
            </a:r>
            <a:r>
              <a:rPr lang="id-ID" sz="2400" dirty="0" err="1"/>
              <a:t>z</a:t>
            </a:r>
            <a:r>
              <a:rPr lang="id-ID" sz="2400" dirty="0"/>
              <a:t>   u+2           z+2   2</a:t>
            </a:r>
          </a:p>
          <a:p>
            <a:pPr marL="457200" indent="-457200">
              <a:buAutoNum type="arabicPeriod" startAt="3"/>
            </a:pPr>
            <a:endParaRPr lang="id-ID" sz="2400" dirty="0"/>
          </a:p>
          <a:p>
            <a:endParaRPr lang="id-ID" sz="2400" dirty="0"/>
          </a:p>
          <a:p>
            <a:endParaRPr lang="id-ID" sz="2400" dirty="0"/>
          </a:p>
          <a:p>
            <a:pPr marL="457200" indent="-457200">
              <a:buFont typeface="+mj-lt"/>
              <a:buAutoNum type="arabicPeriod"/>
            </a:pPr>
            <a:endParaRPr lang="id-ID" sz="2400" dirty="0"/>
          </a:p>
        </p:txBody>
      </p:sp>
      <p:sp>
        <p:nvSpPr>
          <p:cNvPr id="17" name="Round Diagonal Corner Rectangle 16">
            <a:hlinkClick r:id="rId3" action="ppaction://hlinksldjump"/>
          </p:cNvPr>
          <p:cNvSpPr/>
          <p:nvPr/>
        </p:nvSpPr>
        <p:spPr>
          <a:xfrm>
            <a:off x="225675" y="621815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18" name="Round Diagonal Corner Rectangle 17">
            <a:hlinkClick r:id="rId5" action="ppaction://hlinksldjump"/>
          </p:cNvPr>
          <p:cNvSpPr/>
          <p:nvPr/>
        </p:nvSpPr>
        <p:spPr>
          <a:xfrm>
            <a:off x="225675" y="1753504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9" name="Round Diagonal Corner Rectangle 18">
            <a:hlinkClick r:id="rId6" action="ppaction://hlinksldjump"/>
          </p:cNvPr>
          <p:cNvSpPr/>
          <p:nvPr/>
        </p:nvSpPr>
        <p:spPr>
          <a:xfrm>
            <a:off x="228084" y="2890455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20" name="Round Diagonal Corner Rectangle 19">
            <a:hlinkClick r:id="rId7" action="ppaction://hlinksldjump"/>
          </p:cNvPr>
          <p:cNvSpPr/>
          <p:nvPr/>
        </p:nvSpPr>
        <p:spPr>
          <a:xfrm>
            <a:off x="225675" y="3983867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1" name="Round Diagonal Corner Rectangle 20">
            <a:hlinkClick r:id="rId8" action="ppaction://hlinksldjump"/>
          </p:cNvPr>
          <p:cNvSpPr/>
          <p:nvPr/>
        </p:nvSpPr>
        <p:spPr>
          <a:xfrm>
            <a:off x="225675" y="5151780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2" name="Action Button: Home 21">
            <a:hlinkClick r:id="rId3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uble Bracket 1">
            <a:extLst>
              <a:ext uri="{FF2B5EF4-FFF2-40B4-BE49-F238E27FC236}">
                <a16:creationId xmlns:a16="http://schemas.microsoft.com/office/drawing/2014/main" id="{C9C1240F-B321-8FB1-9892-331310C948A3}"/>
              </a:ext>
            </a:extLst>
          </p:cNvPr>
          <p:cNvSpPr/>
          <p:nvPr/>
        </p:nvSpPr>
        <p:spPr>
          <a:xfrm flipH="1">
            <a:off x="5753686" y="4360985"/>
            <a:ext cx="801859" cy="56903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uble Bracket 2">
            <a:extLst>
              <a:ext uri="{FF2B5EF4-FFF2-40B4-BE49-F238E27FC236}">
                <a16:creationId xmlns:a16="http://schemas.microsoft.com/office/drawing/2014/main" id="{6D47E4F5-EC4C-CA64-2EEF-A76D2895F210}"/>
              </a:ext>
            </a:extLst>
          </p:cNvPr>
          <p:cNvSpPr/>
          <p:nvPr/>
        </p:nvSpPr>
        <p:spPr>
          <a:xfrm flipH="1">
            <a:off x="7636412" y="4391453"/>
            <a:ext cx="801859" cy="56903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uble Bracket 3">
            <a:extLst>
              <a:ext uri="{FF2B5EF4-FFF2-40B4-BE49-F238E27FC236}">
                <a16:creationId xmlns:a16="http://schemas.microsoft.com/office/drawing/2014/main" id="{1EE70038-CE33-F5DA-328E-70884F732809}"/>
              </a:ext>
            </a:extLst>
          </p:cNvPr>
          <p:cNvSpPr/>
          <p:nvPr/>
        </p:nvSpPr>
        <p:spPr>
          <a:xfrm flipH="1">
            <a:off x="3910818" y="5401994"/>
            <a:ext cx="829994" cy="70483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4FF82E98-0D1D-D756-3A97-18D3B77FABF6}"/>
              </a:ext>
            </a:extLst>
          </p:cNvPr>
          <p:cNvSpPr/>
          <p:nvPr/>
        </p:nvSpPr>
        <p:spPr>
          <a:xfrm flipH="1">
            <a:off x="5258803" y="5452846"/>
            <a:ext cx="1273127" cy="70483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uble Bracket 5">
            <a:extLst>
              <a:ext uri="{FF2B5EF4-FFF2-40B4-BE49-F238E27FC236}">
                <a16:creationId xmlns:a16="http://schemas.microsoft.com/office/drawing/2014/main" id="{A6FD9015-299D-F365-7F96-99CC0EFC46C6}"/>
              </a:ext>
            </a:extLst>
          </p:cNvPr>
          <p:cNvSpPr/>
          <p:nvPr/>
        </p:nvSpPr>
        <p:spPr>
          <a:xfrm flipH="1">
            <a:off x="6902548" y="5436434"/>
            <a:ext cx="1273125" cy="64837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36440"/>
      </p:ext>
    </p:extLst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1"/>
          <a:stretch/>
        </p:blipFill>
        <p:spPr bwMode="auto">
          <a:xfrm>
            <a:off x="1790732" y="618186"/>
            <a:ext cx="9735858" cy="557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ction Button: Beginning 11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End 13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>
            <a:hlinkClick r:id="rId3" action="ppaction://hlinksldjump"/>
          </p:cNvPr>
          <p:cNvSpPr/>
          <p:nvPr/>
        </p:nvSpPr>
        <p:spPr>
          <a:xfrm>
            <a:off x="225675" y="621815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16" name="Round Diagonal Corner Rectangle 15">
            <a:hlinkClick r:id="rId5" action="ppaction://hlinksldjump"/>
          </p:cNvPr>
          <p:cNvSpPr/>
          <p:nvPr/>
        </p:nvSpPr>
        <p:spPr>
          <a:xfrm>
            <a:off x="225675" y="1753504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7" name="Round Diagonal Corner Rectangle 16">
            <a:hlinkClick r:id="rId6" action="ppaction://hlinksldjump"/>
          </p:cNvPr>
          <p:cNvSpPr/>
          <p:nvPr/>
        </p:nvSpPr>
        <p:spPr>
          <a:xfrm>
            <a:off x="228084" y="2890455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8" name="Round Diagonal Corner Rectangle 17">
            <a:hlinkClick r:id="rId7" action="ppaction://hlinksldjump"/>
          </p:cNvPr>
          <p:cNvSpPr/>
          <p:nvPr/>
        </p:nvSpPr>
        <p:spPr>
          <a:xfrm>
            <a:off x="225675" y="3983867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Round Diagonal Corner Rectangle 18">
            <a:hlinkClick r:id="rId8" action="ppaction://hlinksldjump"/>
          </p:cNvPr>
          <p:cNvSpPr/>
          <p:nvPr/>
        </p:nvSpPr>
        <p:spPr>
          <a:xfrm>
            <a:off x="225675" y="5151780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0" name="Action Button: Home 19">
            <a:hlinkClick r:id="rId3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F568438-36B3-BB7C-A36E-9041E511BF42}"/>
                  </a:ext>
                </a:extLst>
              </p14:cNvPr>
              <p14:cNvContentPartPr/>
              <p14:nvPr/>
            </p14:nvContentPartPr>
            <p14:xfrm>
              <a:off x="5357908" y="5583323"/>
              <a:ext cx="3150720" cy="34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F568438-36B3-BB7C-A36E-9041E511BF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03908" y="5475683"/>
                <a:ext cx="32583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1AA0DCC-ACA2-943D-CD47-5456C638C3E3}"/>
                  </a:ext>
                </a:extLst>
              </p14:cNvPr>
              <p14:cNvContentPartPr/>
              <p14:nvPr/>
            </p14:nvContentPartPr>
            <p14:xfrm>
              <a:off x="5406148" y="5542283"/>
              <a:ext cx="3116520" cy="6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1AA0DCC-ACA2-943D-CD47-5456C638C3E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52508" y="5434283"/>
                <a:ext cx="32241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35611C-9733-E541-787B-B3C5AFC34731}"/>
                  </a:ext>
                </a:extLst>
              </p14:cNvPr>
              <p14:cNvContentPartPr/>
              <p14:nvPr/>
            </p14:nvContentPartPr>
            <p14:xfrm>
              <a:off x="5365108" y="5531843"/>
              <a:ext cx="3236400" cy="78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35611C-9733-E541-787B-B3C5AFC347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11108" y="5423843"/>
                <a:ext cx="3344040" cy="29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ank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129" y="653143"/>
            <a:ext cx="8456614" cy="5422687"/>
          </a:xfrm>
          <a:prstGeom prst="rect">
            <a:avLst/>
          </a:prstGeom>
        </p:spPr>
      </p:pic>
      <p:sp>
        <p:nvSpPr>
          <p:cNvPr id="8" name="Round Diagonal Corner Rectangle 7">
            <a:hlinkClick r:id="rId4" action="ppaction://hlinksldjump"/>
          </p:cNvPr>
          <p:cNvSpPr/>
          <p:nvPr/>
        </p:nvSpPr>
        <p:spPr>
          <a:xfrm>
            <a:off x="225675" y="621815"/>
            <a:ext cx="1981200" cy="946150"/>
          </a:xfrm>
          <a:prstGeom prst="round2Diag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9" name="Round Diagonal Corner Rectangle 8">
            <a:hlinkClick r:id="rId6" action="ppaction://hlinksldjump"/>
          </p:cNvPr>
          <p:cNvSpPr/>
          <p:nvPr/>
        </p:nvSpPr>
        <p:spPr>
          <a:xfrm>
            <a:off x="225675" y="1753504"/>
            <a:ext cx="1981200" cy="946150"/>
          </a:xfrm>
          <a:prstGeom prst="round2Diag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0" name="Round Diagonal Corner Rectangle 9">
            <a:hlinkClick r:id="rId7" action="ppaction://hlinksldjump"/>
          </p:cNvPr>
          <p:cNvSpPr/>
          <p:nvPr/>
        </p:nvSpPr>
        <p:spPr>
          <a:xfrm>
            <a:off x="228084" y="2890455"/>
            <a:ext cx="1981200" cy="946150"/>
          </a:xfrm>
          <a:prstGeom prst="round2Diag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1" name="Round Diagonal Corner Rectangle 10">
            <a:hlinkClick r:id="rId8" action="ppaction://hlinksldjump"/>
          </p:cNvPr>
          <p:cNvSpPr/>
          <p:nvPr/>
        </p:nvSpPr>
        <p:spPr>
          <a:xfrm>
            <a:off x="225675" y="3983867"/>
            <a:ext cx="1981200" cy="946150"/>
          </a:xfrm>
          <a:prstGeom prst="round2Diag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2" name="Round Diagonal Corner Rectangle 11">
            <a:hlinkClick r:id="rId9" action="ppaction://hlinksldjump"/>
          </p:cNvPr>
          <p:cNvSpPr/>
          <p:nvPr/>
        </p:nvSpPr>
        <p:spPr>
          <a:xfrm>
            <a:off x="225675" y="5151780"/>
            <a:ext cx="1981200" cy="946150"/>
          </a:xfrm>
          <a:prstGeom prst="round2Diag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30710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28404" y="616553"/>
            <a:ext cx="6421437" cy="1304925"/>
          </a:xfr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judul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baris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kolom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hilangkan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9650640" y="3081068"/>
            <a:ext cx="2002971" cy="740227"/>
          </a:xfrm>
          <a:prstGeom prst="snip2Diag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Judul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Kolom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3373809" y="5550354"/>
            <a:ext cx="2326568" cy="696683"/>
          </a:xfrm>
          <a:prstGeom prst="snip2Diag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Judul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Baris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 Diagonal Corner Rectangle 10">
            <a:hlinkClick r:id="rId6" action="ppaction://hlinksldjump"/>
          </p:cNvPr>
          <p:cNvSpPr/>
          <p:nvPr/>
        </p:nvSpPr>
        <p:spPr>
          <a:xfrm>
            <a:off x="779690" y="616553"/>
            <a:ext cx="1981200" cy="946150"/>
          </a:xfrm>
          <a:prstGeom prst="round2Diag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12" name="Round Diagonal Corner Rectangle 11">
            <a:hlinkClick r:id="rId8" action="ppaction://hlinksldjump"/>
          </p:cNvPr>
          <p:cNvSpPr/>
          <p:nvPr/>
        </p:nvSpPr>
        <p:spPr>
          <a:xfrm>
            <a:off x="760056" y="1782532"/>
            <a:ext cx="1981200" cy="946150"/>
          </a:xfrm>
          <a:prstGeom prst="round2Diag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3" name="Round Diagonal Corner Rectangle 12">
            <a:hlinkClick r:id="rId9" action="ppaction://hlinksldjump"/>
          </p:cNvPr>
          <p:cNvSpPr/>
          <p:nvPr/>
        </p:nvSpPr>
        <p:spPr>
          <a:xfrm>
            <a:off x="721632" y="2904969"/>
            <a:ext cx="1981200" cy="946150"/>
          </a:xfrm>
          <a:prstGeom prst="round2Diag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4" name="Round Diagonal Corner Rectangle 13">
            <a:hlinkClick r:id="rId10" action="ppaction://hlinksldjump"/>
          </p:cNvPr>
          <p:cNvSpPr/>
          <p:nvPr/>
        </p:nvSpPr>
        <p:spPr>
          <a:xfrm>
            <a:off x="779690" y="3998381"/>
            <a:ext cx="1981200" cy="946150"/>
          </a:xfrm>
          <a:prstGeom prst="round2Diag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5" name="Round Diagonal Corner Rectangle 14">
            <a:hlinkClick r:id="rId11" action="ppaction://hlinksldjump"/>
          </p:cNvPr>
          <p:cNvSpPr/>
          <p:nvPr/>
        </p:nvSpPr>
        <p:spPr>
          <a:xfrm>
            <a:off x="750661" y="5135336"/>
            <a:ext cx="1981200" cy="946150"/>
          </a:xfrm>
          <a:prstGeom prst="round2Diag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8910411" y="3088519"/>
            <a:ext cx="740229" cy="484632"/>
          </a:xfrm>
          <a:prstGeom prst="notchedRightArrow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 rot="5400000">
            <a:off x="4224964" y="4995909"/>
            <a:ext cx="624259" cy="484632"/>
          </a:xfrm>
          <a:prstGeom prst="notchedRightArrow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eginning 15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End 17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22809"/>
              </p:ext>
            </p:extLst>
          </p:nvPr>
        </p:nvGraphicFramePr>
        <p:xfrm>
          <a:off x="3412478" y="2204485"/>
          <a:ext cx="5434887" cy="249339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811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1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348"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 panose="02030600000101010101" pitchFamily="18" charset="-127"/>
                          <a:cs typeface="Times New Roman" pitchFamily="18" charset="0"/>
                        </a:rPr>
                        <a:t>elas </a:t>
                      </a:r>
                      <a:endParaRPr lang="id-ID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Laki-laki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Wanita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348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I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240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180</a:t>
                      </a:r>
                      <a:r>
                        <a:rPr lang="id-ID" baseline="0" dirty="0"/>
                        <a:t> </a:t>
                      </a:r>
                      <a:endParaRPr lang="id-ID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348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210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348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Action Button: Home 20">
            <a:hlinkClick r:id="rId6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46414"/>
      </p:ext>
    </p:extLst>
  </p:cSld>
  <p:clrMapOvr>
    <a:masterClrMapping/>
  </p:clrMapOvr>
  <p:transition spd="slow">
    <p:zoom/>
    <p:sndAc>
      <p:stSnd>
        <p:snd r:embed="rId3" name="laser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uble Bracket 6"/>
          <p:cNvSpPr/>
          <p:nvPr/>
        </p:nvSpPr>
        <p:spPr>
          <a:xfrm>
            <a:off x="5048517" y="3669394"/>
            <a:ext cx="2911381" cy="1546550"/>
          </a:xfrm>
          <a:prstGeom prst="bracketPair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87898" y="1880742"/>
            <a:ext cx="6608889" cy="1009713"/>
          </a:xfr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terbentuk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susunan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bilangan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28811" y="3232597"/>
            <a:ext cx="6105652" cy="1861918"/>
          </a:xfrm>
        </p:spPr>
        <p:txBody>
          <a:bodyPr>
            <a:noAutofit/>
          </a:bodyPr>
          <a:lstStyle/>
          <a:p>
            <a:endParaRPr lang="id-ID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d-ID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240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1</a:t>
            </a:r>
            <a:r>
              <a:rPr lang="id-ID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</a:p>
          <a:p>
            <a:r>
              <a:rPr lang="id-ID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220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id-ID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2</a:t>
            </a:r>
            <a:r>
              <a:rPr lang="id-ID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</a:p>
          <a:p>
            <a:r>
              <a:rPr lang="id-ID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205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id-ID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205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</a:p>
        </p:txBody>
      </p:sp>
      <p:sp>
        <p:nvSpPr>
          <p:cNvPr id="5" name="Round Diagonal Corner Rectangle 4">
            <a:hlinkClick r:id="rId5" action="ppaction://hlinksldjump"/>
          </p:cNvPr>
          <p:cNvSpPr/>
          <p:nvPr/>
        </p:nvSpPr>
        <p:spPr>
          <a:xfrm>
            <a:off x="634547" y="616553"/>
            <a:ext cx="1981200" cy="946150"/>
          </a:xfrm>
          <a:prstGeom prst="round2Diag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658456" y="1753504"/>
            <a:ext cx="1981200" cy="946150"/>
          </a:xfrm>
          <a:prstGeom prst="round2Diag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  <a:hlinkClick r:id="rId7" action="ppaction://hlinksldjump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9" name="Round Diagonal Corner Rectangle 8">
            <a:hlinkClick r:id="rId8" action="ppaction://hlinksldjump"/>
          </p:cNvPr>
          <p:cNvSpPr/>
          <p:nvPr/>
        </p:nvSpPr>
        <p:spPr>
          <a:xfrm>
            <a:off x="634547" y="2890455"/>
            <a:ext cx="1981200" cy="946150"/>
          </a:xfrm>
          <a:prstGeom prst="round2Diag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0" name="Round Diagonal Corner Rectangle 9">
            <a:hlinkClick r:id="rId9" action="ppaction://hlinksldjump"/>
          </p:cNvPr>
          <p:cNvSpPr/>
          <p:nvPr/>
        </p:nvSpPr>
        <p:spPr>
          <a:xfrm>
            <a:off x="634547" y="3983867"/>
            <a:ext cx="1981200" cy="946150"/>
          </a:xfrm>
          <a:prstGeom prst="round2Diag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1" name="Round Diagonal Corner Rectangle 10">
            <a:hlinkClick r:id="rId10" action="ppaction://hlinksldjump"/>
          </p:cNvPr>
          <p:cNvSpPr/>
          <p:nvPr/>
        </p:nvSpPr>
        <p:spPr>
          <a:xfrm>
            <a:off x="605518" y="5077279"/>
            <a:ext cx="1981200" cy="946150"/>
          </a:xfrm>
          <a:prstGeom prst="round2Diag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2" name="Action Button: Beginning 11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End 13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rId5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51029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10800000" flipV="1">
            <a:off x="2936380" y="1755481"/>
            <a:ext cx="6762731" cy="1418348"/>
          </a:xfrm>
        </p:spPr>
        <p:txBody>
          <a:bodyPr/>
          <a:lstStyle/>
          <a:p>
            <a:pPr algn="l"/>
            <a:br>
              <a:rPr lang="id-ID" sz="2800" dirty="0">
                <a:latin typeface="Times New Roman" pitchFamily="18" charset="0"/>
                <a:cs typeface="Times New Roman" pitchFamily="18" charset="0"/>
              </a:rPr>
            </a:br>
            <a:br>
              <a:rPr lang="id-ID" sz="2800" dirty="0">
                <a:latin typeface="Times New Roman" pitchFamily="18" charset="0"/>
                <a:cs typeface="Times New Roman" pitchFamily="18" charset="0"/>
              </a:rPr>
            </a:br>
            <a:br>
              <a:rPr lang="id-ID" sz="2800" dirty="0">
                <a:latin typeface="Times New Roman" pitchFamily="18" charset="0"/>
                <a:cs typeface="Times New Roman" pitchFamily="18" charset="0"/>
              </a:rPr>
            </a:br>
            <a:br>
              <a:rPr lang="id-ID" sz="2800" dirty="0">
                <a:latin typeface="Times New Roman" pitchFamily="18" charset="0"/>
                <a:cs typeface="Times New Roman" pitchFamily="18" charset="0"/>
              </a:rPr>
            </a:br>
            <a:br>
              <a:rPr lang="id-ID" sz="2800" dirty="0">
                <a:latin typeface="Times New Roman" pitchFamily="18" charset="0"/>
                <a:cs typeface="Times New Roman" pitchFamily="18" charset="0"/>
              </a:rPr>
            </a:br>
            <a:br>
              <a:rPr lang="id-ID" sz="2800" dirty="0">
                <a:latin typeface="Times New Roman" pitchFamily="18" charset="0"/>
                <a:cs typeface="Times New Roman" pitchFamily="18" charset="0"/>
              </a:rPr>
            </a:br>
            <a:br>
              <a:rPr lang="id-ID" sz="2800" dirty="0">
                <a:latin typeface="Times New Roman" pitchFamily="18" charset="0"/>
                <a:cs typeface="Times New Roman" pitchFamily="18" charset="0"/>
              </a:rPr>
            </a:br>
            <a:br>
              <a:rPr lang="id-ID" sz="2800" dirty="0">
                <a:latin typeface="Times New Roman" pitchFamily="18" charset="0"/>
                <a:cs typeface="Times New Roman" pitchFamily="18" charset="0"/>
              </a:rPr>
            </a:br>
            <a:br>
              <a:rPr lang="id-ID" sz="2800" dirty="0">
                <a:latin typeface="Times New Roman" pitchFamily="18" charset="0"/>
                <a:cs typeface="Times New Roman" pitchFamily="18" charset="0"/>
              </a:rPr>
            </a:br>
            <a:br>
              <a:rPr lang="id-ID" sz="2800" dirty="0">
                <a:latin typeface="Times New Roman" pitchFamily="18" charset="0"/>
                <a:cs typeface="Times New Roman" pitchFamily="18" charset="0"/>
              </a:rPr>
            </a:br>
            <a:br>
              <a:rPr lang="id-ID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Susunan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bilangan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persegi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panjang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diatur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baris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kolom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ditulis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diantara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kurung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biasa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  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  siku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].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Diagonal Corner Rectangle 5">
            <a:hlinkClick r:id="rId3" action="ppaction://hlinksldjump"/>
          </p:cNvPr>
          <p:cNvSpPr/>
          <p:nvPr/>
        </p:nvSpPr>
        <p:spPr>
          <a:xfrm>
            <a:off x="634547" y="616553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7" name="Round Diagonal Corner Rectangle 6">
            <a:hlinkClick r:id="rId5" action="ppaction://hlinksldjump"/>
          </p:cNvPr>
          <p:cNvSpPr/>
          <p:nvPr/>
        </p:nvSpPr>
        <p:spPr>
          <a:xfrm>
            <a:off x="658456" y="1753504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8" name="Round Diagonal Corner Rectangle 7">
            <a:hlinkClick r:id="rId6" action="ppaction://hlinksldjump"/>
          </p:cNvPr>
          <p:cNvSpPr/>
          <p:nvPr/>
        </p:nvSpPr>
        <p:spPr>
          <a:xfrm>
            <a:off x="634547" y="2890455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9" name="Round Diagonal Corner Rectangle 8">
            <a:hlinkClick r:id="rId7" action="ppaction://hlinksldjump"/>
          </p:cNvPr>
          <p:cNvSpPr/>
          <p:nvPr/>
        </p:nvSpPr>
        <p:spPr>
          <a:xfrm>
            <a:off x="634547" y="3983867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Round Diagonal Corner Rectangle 9">
            <a:hlinkClick r:id="rId8" action="ppaction://hlinksldjump"/>
          </p:cNvPr>
          <p:cNvSpPr/>
          <p:nvPr/>
        </p:nvSpPr>
        <p:spPr>
          <a:xfrm>
            <a:off x="605518" y="5077279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4" name="Action Button: Beginning 13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End 15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2987897" y="283762"/>
            <a:ext cx="6608889" cy="1009713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Pengertian Matriks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97" y="3492318"/>
            <a:ext cx="67221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/>
            <a:r>
              <a:rPr lang="en-US" b="1" dirty="0" err="1"/>
              <a:t>Bentuk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endParaRPr lang="en-US" dirty="0"/>
          </a:p>
          <a:p>
            <a:pPr marL="533400" indent="-533400"/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: </a:t>
            </a:r>
            <a:r>
              <a:rPr lang="en-US" dirty="0" err="1"/>
              <a:t>a</a:t>
            </a:r>
            <a:r>
              <a:rPr lang="en-US" baseline="-25000" dirty="0" err="1"/>
              <a:t>ij</a:t>
            </a:r>
            <a:endParaRPr lang="en-US" baseline="-25000" dirty="0"/>
          </a:p>
          <a:p>
            <a:pPr marL="533400" indent="-533400"/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:</a:t>
            </a:r>
          </a:p>
          <a:p>
            <a:pPr marL="533400" indent="-533400"/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: m</a:t>
            </a:r>
          </a:p>
          <a:p>
            <a:pPr marL="533400" indent="-533400"/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: n</a:t>
            </a:r>
          </a:p>
          <a:p>
            <a:pPr marL="533400" indent="-533400"/>
            <a:r>
              <a:rPr lang="en-US" dirty="0" err="1"/>
              <a:t>Ordo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: m</a:t>
            </a:r>
            <a:r>
              <a:rPr lang="id-ID" dirty="0"/>
              <a:t>x</a:t>
            </a:r>
            <a:r>
              <a:rPr lang="en-US" dirty="0"/>
              <a:t>n</a:t>
            </a:r>
          </a:p>
          <a:p>
            <a:pPr marL="533400" indent="-533400"/>
            <a:endParaRPr lang="en-US" baseline="-25000" dirty="0"/>
          </a:p>
          <a:p>
            <a:endParaRPr lang="id-ID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478055"/>
              </p:ext>
            </p:extLst>
          </p:nvPr>
        </p:nvGraphicFramePr>
        <p:xfrm>
          <a:off x="6595382" y="3606085"/>
          <a:ext cx="2528729" cy="1716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10" imgW="1384300" imgH="939800" progId="Equation.3">
                  <p:embed/>
                </p:oleObj>
              </mc:Choice>
              <mc:Fallback>
                <p:oleObj name="Microsoft Equation 3.0" r:id="rId10" imgW="1384300" imgH="9398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5382" y="3606085"/>
                        <a:ext cx="2528729" cy="1716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ction Button: Home 16">
            <a:hlinkClick r:id="rId3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80133"/>
      </p:ext>
    </p:extLst>
  </p:cSld>
  <p:clrMapOvr>
    <a:masterClrMapping/>
  </p:clrMapOvr>
  <p:transition spd="slow">
    <p:dissolve/>
    <p:sndAc>
      <p:stSnd>
        <p:snd r:embed="rId2" name="arrow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9288" y="1753504"/>
            <a:ext cx="6815669" cy="1515533"/>
          </a:xfrm>
        </p:spPr>
        <p:txBody>
          <a:bodyPr/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br>
              <a:rPr lang="en-US" sz="3200" dirty="0"/>
            </a:b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/>
              <a:t>=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5747" y="3657596"/>
            <a:ext cx="7345650" cy="1842840"/>
          </a:xfrm>
        </p:spPr>
        <p:txBody>
          <a:bodyPr>
            <a:normAutofit fontScale="70000" lnSpcReduction="20000"/>
          </a:bodyPr>
          <a:lstStyle/>
          <a:p>
            <a:pPr algn="l"/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/>
              <a:t>       </a:t>
            </a:r>
            <a:r>
              <a:rPr lang="id-ID" sz="2400" dirty="0"/>
              <a:t>      </a:t>
            </a:r>
            <a:r>
              <a:rPr lang="en-US" sz="2400" dirty="0"/>
              <a:t>  </a:t>
            </a:r>
            <a:r>
              <a:rPr lang="id-ID" sz="2400" dirty="0"/>
              <a:t>   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– 2 </a:t>
            </a:r>
            <a:r>
              <a:rPr lang="en-US" sz="2400" dirty="0" err="1"/>
              <a:t>kolom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-1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 err="1"/>
              <a:t>Matriks</a:t>
            </a:r>
            <a:r>
              <a:rPr lang="en-US" sz="2400" dirty="0"/>
              <a:t> A </a:t>
            </a:r>
            <a:r>
              <a:rPr lang="en-US" sz="2400" dirty="0" err="1"/>
              <a:t>berordo</a:t>
            </a:r>
            <a:r>
              <a:rPr lang="en-US" sz="2400" dirty="0"/>
              <a:t> </a:t>
            </a:r>
            <a:r>
              <a:rPr lang="id-ID" sz="2400" dirty="0"/>
              <a:t>3</a:t>
            </a:r>
            <a:r>
              <a:rPr lang="en-US" sz="2400" dirty="0"/>
              <a:t>X</a:t>
            </a:r>
            <a:r>
              <a:rPr lang="id-ID" sz="2400" dirty="0"/>
              <a:t>2 karena terdiri dari 3 baris dan 2 kolom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d-ID" sz="2400" dirty="0"/>
              <a:t>Matriks dinotasikan dengan huruf kapital (A, B, C)</a:t>
            </a:r>
          </a:p>
          <a:p>
            <a:pPr algn="l"/>
            <a:r>
              <a:rPr lang="id-ID" sz="2400" dirty="0"/>
              <a:t>	Jadi ordo adalah ukuran suatu matriks yang dinyatakan dalam banyaknya baris dikali banyaknya kolom.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6600672" y="1776391"/>
            <a:ext cx="649817" cy="16167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600672" y="2050520"/>
            <a:ext cx="649817" cy="17606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5061287" y="2744041"/>
            <a:ext cx="201552" cy="16128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5698174" y="3013050"/>
            <a:ext cx="462136" cy="16106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9"/>
          <p:cNvSpPr/>
          <p:nvPr/>
        </p:nvSpPr>
        <p:spPr>
          <a:xfrm>
            <a:off x="7432064" y="1688601"/>
            <a:ext cx="1777930" cy="249469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Baris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- 1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7432064" y="2050521"/>
            <a:ext cx="1777930" cy="267676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Baris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- 2</a:t>
            </a:r>
          </a:p>
        </p:txBody>
      </p:sp>
      <p:sp>
        <p:nvSpPr>
          <p:cNvPr id="12" name="Round Single Corner Rectangle 11"/>
          <p:cNvSpPr/>
          <p:nvPr/>
        </p:nvSpPr>
        <p:spPr>
          <a:xfrm>
            <a:off x="4057220" y="3035816"/>
            <a:ext cx="1509826" cy="327714"/>
          </a:xfrm>
          <a:prstGeom prst="round1Rect">
            <a:avLst/>
          </a:prstGeom>
          <a:solidFill>
            <a:schemeClr val="accent5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-1</a:t>
            </a:r>
          </a:p>
        </p:txBody>
      </p:sp>
      <p:sp>
        <p:nvSpPr>
          <p:cNvPr id="13" name="Round Single Corner Rectangle 12"/>
          <p:cNvSpPr/>
          <p:nvPr/>
        </p:nvSpPr>
        <p:spPr>
          <a:xfrm>
            <a:off x="5406887" y="3496586"/>
            <a:ext cx="1502979" cy="322021"/>
          </a:xfrm>
          <a:prstGeom prst="round1Rect">
            <a:avLst/>
          </a:prstGeom>
          <a:solidFill>
            <a:schemeClr val="accent5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- 2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62651" y="3836605"/>
            <a:ext cx="800169" cy="41081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tx1"/>
                </a:solidFill>
              </a:rPr>
              <a:t>220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Round Diagonal Corner Rectangle 22">
            <a:hlinkClick r:id="rId3" action="ppaction://hlinksldjump"/>
          </p:cNvPr>
          <p:cNvSpPr/>
          <p:nvPr/>
        </p:nvSpPr>
        <p:spPr>
          <a:xfrm>
            <a:off x="634547" y="616553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24" name="Round Diagonal Corner Rectangle 23">
            <a:hlinkClick r:id="rId5" action="ppaction://hlinksldjump"/>
          </p:cNvPr>
          <p:cNvSpPr/>
          <p:nvPr/>
        </p:nvSpPr>
        <p:spPr>
          <a:xfrm>
            <a:off x="658456" y="1753504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26" name="Round Diagonal Corner Rectangle 25">
            <a:hlinkClick r:id="rId6" action="ppaction://hlinksldjump"/>
          </p:cNvPr>
          <p:cNvSpPr/>
          <p:nvPr/>
        </p:nvSpPr>
        <p:spPr>
          <a:xfrm>
            <a:off x="634547" y="3983867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7" name="Round Diagonal Corner Rectangle 26">
            <a:hlinkClick r:id="rId7" action="ppaction://hlinksldjump"/>
          </p:cNvPr>
          <p:cNvSpPr/>
          <p:nvPr/>
        </p:nvSpPr>
        <p:spPr>
          <a:xfrm>
            <a:off x="605518" y="5077279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8" name="Round Diagonal Corner Rectangle 27">
            <a:hlinkClick r:id="rId8" action="ppaction://hlinksldjump"/>
          </p:cNvPr>
          <p:cNvSpPr/>
          <p:nvPr/>
        </p:nvSpPr>
        <p:spPr>
          <a:xfrm>
            <a:off x="634547" y="2890455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25" name="Action Button: Beginning 24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End 29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uble Bracket 30"/>
          <p:cNvSpPr/>
          <p:nvPr/>
        </p:nvSpPr>
        <p:spPr>
          <a:xfrm>
            <a:off x="4597759" y="1675170"/>
            <a:ext cx="1918952" cy="976274"/>
          </a:xfrm>
          <a:prstGeom prst="bracketPair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id-ID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240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id-ID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id-ID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</a:p>
          <a:p>
            <a:r>
              <a:rPr lang="id-ID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220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id-ID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2</a:t>
            </a:r>
            <a:r>
              <a:rPr lang="id-ID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</a:p>
          <a:p>
            <a:r>
              <a:rPr lang="id-ID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205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id-ID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205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6600671" y="2509226"/>
            <a:ext cx="649817" cy="17606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 Diagonal Corner Rectangle 32"/>
          <p:cNvSpPr/>
          <p:nvPr/>
        </p:nvSpPr>
        <p:spPr>
          <a:xfrm>
            <a:off x="7432064" y="2463418"/>
            <a:ext cx="1777930" cy="267676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Baris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id-ID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ction Button: Home 33">
            <a:hlinkClick r:id="rId3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72009"/>
      </p:ext>
    </p:extLst>
  </p:cSld>
  <p:clrMapOvr>
    <a:masterClrMapping/>
  </p:clrMapOvr>
  <p:transition spd="slow">
    <p:cut/>
    <p:sndAc>
      <p:stSnd>
        <p:snd r:embed="rId2" name="drumroll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5229" y="403831"/>
            <a:ext cx="6134226" cy="876598"/>
          </a:xfrm>
        </p:spPr>
        <p:txBody>
          <a:bodyPr>
            <a:normAutofit fontScale="90000"/>
          </a:bodyPr>
          <a:lstStyle/>
          <a:p>
            <a:br>
              <a:rPr lang="id-ID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Matriks</a:t>
            </a:r>
            <a:br>
              <a:rPr lang="en-US" dirty="0"/>
            </a:br>
            <a:endParaRPr lang="en-US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2792779" y="1570248"/>
            <a:ext cx="2945871" cy="2366991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1. Matriks persegi</a:t>
            </a:r>
          </a:p>
          <a:p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baris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kolom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sama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90932" y="1004678"/>
            <a:ext cx="5094346" cy="2690940"/>
            <a:chOff x="5649388" y="2226359"/>
            <a:chExt cx="5161104" cy="2840286"/>
          </a:xfrm>
        </p:grpSpPr>
        <p:sp>
          <p:nvSpPr>
            <p:cNvPr id="9" name="Cloud Callout 8"/>
            <p:cNvSpPr/>
            <p:nvPr/>
          </p:nvSpPr>
          <p:spPr>
            <a:xfrm>
              <a:off x="5649388" y="2226579"/>
              <a:ext cx="5094346" cy="2840066"/>
            </a:xfrm>
            <a:prstGeom prst="cloudCallout">
              <a:avLst>
                <a:gd name="adj1" fmla="val -47991"/>
                <a:gd name="adj2" fmla="val 53487"/>
              </a:avLst>
            </a:prstGeom>
            <a:solidFill>
              <a:schemeClr val="accent5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/>
                <a:t>Contoh</a:t>
              </a:r>
              <a:r>
                <a:rPr lang="en-US" sz="2400" dirty="0"/>
                <a:t> : </a:t>
              </a:r>
            </a:p>
            <a:p>
              <a:r>
                <a:rPr lang="en-US" sz="2400" dirty="0"/>
                <a:t>A =   </a:t>
              </a:r>
              <a:r>
                <a:rPr lang="en-US" sz="2400" b="1" dirty="0"/>
                <a:t>1  2  4       </a:t>
              </a:r>
            </a:p>
            <a:p>
              <a:r>
                <a:rPr lang="en-US" sz="2400" b="1" dirty="0"/>
                <a:t>        -2  3  2</a:t>
              </a:r>
            </a:p>
            <a:p>
              <a:r>
                <a:rPr lang="en-US" sz="2400" b="1" dirty="0"/>
                <a:t>         3 -1  4</a:t>
              </a:r>
            </a:p>
          </p:txBody>
        </p:sp>
        <p:sp>
          <p:nvSpPr>
            <p:cNvPr id="11" name="Double Bracket 10"/>
            <p:cNvSpPr/>
            <p:nvPr/>
          </p:nvSpPr>
          <p:spPr>
            <a:xfrm>
              <a:off x="6955545" y="3253534"/>
              <a:ext cx="1150235" cy="1166142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" name="Round Diagonal Corner Rectangle 11"/>
            <p:cNvSpPr/>
            <p:nvPr/>
          </p:nvSpPr>
          <p:spPr>
            <a:xfrm>
              <a:off x="8294923" y="3170802"/>
              <a:ext cx="2515569" cy="938856"/>
            </a:xfrm>
            <a:prstGeom prst="round2Diag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Merupakan</a:t>
              </a:r>
              <a:r>
                <a:rPr lang="en-US" sz="2000" dirty="0"/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matriks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persegi</a:t>
              </a:r>
              <a:r>
                <a:rPr lang="en-US" sz="2000" b="1" dirty="0">
                  <a:solidFill>
                    <a:schemeClr val="tx1"/>
                  </a:solidFill>
                </a:rPr>
                <a:t> yang </a:t>
              </a:r>
              <a:r>
                <a:rPr lang="en-US" sz="2000" b="1" dirty="0" err="1">
                  <a:solidFill>
                    <a:schemeClr val="tx1"/>
                  </a:solidFill>
                </a:rPr>
                <a:t>berordo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tiga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 rot="3074051" flipV="1">
              <a:off x="6823282" y="3740048"/>
              <a:ext cx="1321063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595333">
              <a:off x="8151643" y="4288150"/>
              <a:ext cx="2426853" cy="6382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Diagonal </a:t>
              </a:r>
              <a:r>
                <a:rPr lang="en-US" sz="2000" dirty="0" err="1"/>
                <a:t>Utama</a:t>
              </a:r>
              <a:endParaRPr lang="en-US" sz="2000" dirty="0"/>
            </a:p>
          </p:txBody>
        </p:sp>
        <p:sp>
          <p:nvSpPr>
            <p:cNvPr id="13" name="Right Arrow 12"/>
            <p:cNvSpPr/>
            <p:nvPr/>
          </p:nvSpPr>
          <p:spPr>
            <a:xfrm rot="18862050">
              <a:off x="6764029" y="3764904"/>
              <a:ext cx="1456603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20309309">
              <a:off x="8033408" y="2226359"/>
              <a:ext cx="2426853" cy="6382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Diagonal </a:t>
              </a:r>
              <a:r>
                <a:rPr lang="en-US" sz="2000" dirty="0" err="1"/>
                <a:t>Samping</a:t>
              </a:r>
              <a:endParaRPr lang="en-US" sz="2000" dirty="0"/>
            </a:p>
          </p:txBody>
        </p:sp>
      </p:grpSp>
      <p:sp>
        <p:nvSpPr>
          <p:cNvPr id="15" name="Round Diagonal Corner Rectangle 14">
            <a:hlinkClick r:id="rId3" action="ppaction://hlinksldjump"/>
          </p:cNvPr>
          <p:cNvSpPr/>
          <p:nvPr/>
        </p:nvSpPr>
        <p:spPr>
          <a:xfrm>
            <a:off x="634547" y="616553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16" name="Round Diagonal Corner Rectangle 15">
            <a:hlinkClick r:id="rId5" action="ppaction://hlinksldjump"/>
          </p:cNvPr>
          <p:cNvSpPr/>
          <p:nvPr/>
        </p:nvSpPr>
        <p:spPr>
          <a:xfrm>
            <a:off x="658456" y="1753504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634547" y="2890455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anose="030F0702030302020204" pitchFamily="66" charset="0"/>
                <a:hlinkClick r:id="rId6" action="ppaction://hlinksldjump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8" name="Round Diagonal Corner Rectangle 17">
            <a:hlinkClick r:id="rId7" action="ppaction://hlinksldjump"/>
          </p:cNvPr>
          <p:cNvSpPr/>
          <p:nvPr/>
        </p:nvSpPr>
        <p:spPr>
          <a:xfrm>
            <a:off x="634547" y="3983867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Round Diagonal Corner Rectangle 18">
            <a:hlinkClick r:id="rId8" action="ppaction://hlinksldjump"/>
          </p:cNvPr>
          <p:cNvSpPr/>
          <p:nvPr/>
        </p:nvSpPr>
        <p:spPr>
          <a:xfrm>
            <a:off x="605518" y="5077279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0" name="Action Button: Beginning 19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792779" y="3983867"/>
            <a:ext cx="3193990" cy="2230363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2.Matriks baris  </a:t>
            </a:r>
          </a:p>
          <a:p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baris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elemen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670504" y="3937239"/>
            <a:ext cx="3671232" cy="2173243"/>
            <a:chOff x="6259504" y="2226579"/>
            <a:chExt cx="2311946" cy="3783270"/>
          </a:xfrm>
        </p:grpSpPr>
        <p:sp>
          <p:nvSpPr>
            <p:cNvPr id="25" name="Cloud Callout 24"/>
            <p:cNvSpPr/>
            <p:nvPr/>
          </p:nvSpPr>
          <p:spPr>
            <a:xfrm>
              <a:off x="6259504" y="2226579"/>
              <a:ext cx="2311946" cy="2504349"/>
            </a:xfrm>
            <a:prstGeom prst="cloudCallout">
              <a:avLst>
                <a:gd name="adj1" fmla="val -68143"/>
                <a:gd name="adj2" fmla="val 64032"/>
              </a:avLst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Contoh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:</a:t>
              </a:r>
            </a:p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A = (  4  1  ) </a:t>
              </a:r>
            </a:p>
          </p:txBody>
        </p:sp>
        <p:sp>
          <p:nvSpPr>
            <p:cNvPr id="26" name="Round Diagonal Corner Rectangle 25"/>
            <p:cNvSpPr/>
            <p:nvPr/>
          </p:nvSpPr>
          <p:spPr>
            <a:xfrm>
              <a:off x="6614367" y="4144709"/>
              <a:ext cx="1885375" cy="1865140"/>
            </a:xfrm>
            <a:prstGeom prst="round2Diag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Merupakan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matriks</a:t>
              </a: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baris</a:t>
              </a: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yang </a:t>
              </a:r>
              <a:r>
                <a:rPr lang="en-US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terdiri</a:t>
              </a: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atas</a:t>
              </a: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dua</a:t>
              </a: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elemen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Action Button: Home 26">
            <a:hlinkClick r:id="rId3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6600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hlinkClick r:id="rId3" action="ppaction://hlinksldjump"/>
          </p:cNvPr>
          <p:cNvSpPr/>
          <p:nvPr/>
        </p:nvSpPr>
        <p:spPr>
          <a:xfrm>
            <a:off x="634547" y="616553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8" name="Round Diagonal Corner Rectangle 7">
            <a:hlinkClick r:id="rId5" action="ppaction://hlinksldjump"/>
          </p:cNvPr>
          <p:cNvSpPr/>
          <p:nvPr/>
        </p:nvSpPr>
        <p:spPr>
          <a:xfrm>
            <a:off x="658456" y="1753504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634547" y="2890455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  <a:hlinkClick r:id="rId6" action="ppaction://hlinksldjump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0" name="Round Diagonal Corner Rectangle 9">
            <a:hlinkClick r:id="rId7" action="ppaction://hlinksldjump"/>
          </p:cNvPr>
          <p:cNvSpPr/>
          <p:nvPr/>
        </p:nvSpPr>
        <p:spPr>
          <a:xfrm>
            <a:off x="634547" y="3983867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1" name="Round Diagonal Corner Rectangle 10">
            <a:hlinkClick r:id="rId8" action="ppaction://hlinksldjump"/>
          </p:cNvPr>
          <p:cNvSpPr/>
          <p:nvPr/>
        </p:nvSpPr>
        <p:spPr>
          <a:xfrm>
            <a:off x="605518" y="5077279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2" name="Action Button: Beginning 11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End 13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895233" y="750623"/>
            <a:ext cx="2655561" cy="205500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3. Matriks kolom </a:t>
            </a:r>
          </a:p>
          <a:p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kolom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elemen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15209" y="616552"/>
            <a:ext cx="3444798" cy="2083102"/>
            <a:chOff x="5750716" y="2515768"/>
            <a:chExt cx="4268069" cy="2718486"/>
          </a:xfrm>
        </p:grpSpPr>
        <p:sp>
          <p:nvSpPr>
            <p:cNvPr id="17" name="Cloud Callout 16"/>
            <p:cNvSpPr/>
            <p:nvPr/>
          </p:nvSpPr>
          <p:spPr>
            <a:xfrm>
              <a:off x="5750716" y="2515768"/>
              <a:ext cx="3520799" cy="1844303"/>
            </a:xfrm>
            <a:prstGeom prst="cloudCallout">
              <a:avLst>
                <a:gd name="adj1" fmla="val -67207"/>
                <a:gd name="adj2" fmla="val 71685"/>
              </a:avLst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Contoh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 :</a:t>
              </a:r>
            </a:p>
            <a:p>
              <a:r>
                <a:rPr lang="en-US" dirty="0"/>
                <a:t>  3</a:t>
              </a:r>
            </a:p>
            <a:p>
              <a:r>
                <a:rPr lang="en-US" dirty="0"/>
                <a:t> -4</a:t>
              </a:r>
            </a:p>
          </p:txBody>
        </p:sp>
        <p:sp>
          <p:nvSpPr>
            <p:cNvPr id="18" name="Double Bracket 17"/>
            <p:cNvSpPr/>
            <p:nvPr/>
          </p:nvSpPr>
          <p:spPr>
            <a:xfrm>
              <a:off x="6191700" y="3167370"/>
              <a:ext cx="516835" cy="669235"/>
            </a:xfrm>
            <a:prstGeom prst="bracketPair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 Diagonal Corner Rectangle 18"/>
            <p:cNvSpPr/>
            <p:nvPr/>
          </p:nvSpPr>
          <p:spPr>
            <a:xfrm>
              <a:off x="6191698" y="4031641"/>
              <a:ext cx="3827087" cy="1202613"/>
            </a:xfrm>
            <a:prstGeom prst="round2Diag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Merupakan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matriks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kolom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yang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yang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terdiri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atas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dua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elemen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689671" y="2890455"/>
            <a:ext cx="3118702" cy="302094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4. Matriks segitiga </a:t>
            </a:r>
          </a:p>
          <a:p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persegi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berordo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elemen-elemen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diagonal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diagonal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semuanya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bernilai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nol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808373" y="2805624"/>
            <a:ext cx="5679581" cy="2744729"/>
            <a:chOff x="4773443" y="747933"/>
            <a:chExt cx="5467358" cy="2328943"/>
          </a:xfrm>
        </p:grpSpPr>
        <p:sp>
          <p:nvSpPr>
            <p:cNvPr id="22" name="Cloud Callout 21"/>
            <p:cNvSpPr/>
            <p:nvPr/>
          </p:nvSpPr>
          <p:spPr>
            <a:xfrm>
              <a:off x="4773443" y="747933"/>
              <a:ext cx="5467358" cy="2328943"/>
            </a:xfrm>
            <a:prstGeom prst="cloudCallout">
              <a:avLst>
                <a:gd name="adj1" fmla="val -49654"/>
                <a:gd name="adj2" fmla="val 44184"/>
              </a:avLst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Contoh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Matriks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segitiga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dengan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elemen-elemen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di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bawah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diagonal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utama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semuanya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bernilai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nol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  <a:p>
              <a:pPr lvl="2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A =    4  3  2  -1</a:t>
              </a:r>
            </a:p>
            <a:p>
              <a:pPr lvl="2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         0  1  3   5</a:t>
              </a:r>
            </a:p>
            <a:p>
              <a:pPr lvl="2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         0  0  2   6</a:t>
              </a:r>
            </a:p>
            <a:p>
              <a:pPr lvl="2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         0  0  0   4  </a:t>
              </a:r>
            </a:p>
          </p:txBody>
        </p:sp>
        <p:sp>
          <p:nvSpPr>
            <p:cNvPr id="24" name="Double Bracket 23"/>
            <p:cNvSpPr/>
            <p:nvPr/>
          </p:nvSpPr>
          <p:spPr>
            <a:xfrm>
              <a:off x="6806655" y="1912404"/>
              <a:ext cx="1190173" cy="946288"/>
            </a:xfrm>
            <a:prstGeom prst="bracketPair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Action Button: Home 22">
            <a:hlinkClick r:id="rId3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69681"/>
      </p:ext>
    </p:extLst>
  </p:cSld>
  <p:clrMapOvr>
    <a:masterClrMapping/>
  </p:clrMapOvr>
  <p:transition spd="slow">
    <p:wedge/>
    <p:sndAc>
      <p:stSnd>
        <p:snd r:embed="rId2" name="breez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>
            <a:hlinkClick r:id="rId3" action="ppaction://hlinksldjump"/>
          </p:cNvPr>
          <p:cNvSpPr/>
          <p:nvPr/>
        </p:nvSpPr>
        <p:spPr>
          <a:xfrm>
            <a:off x="634547" y="616553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Home</a:t>
            </a:r>
          </a:p>
        </p:txBody>
      </p:sp>
      <p:sp>
        <p:nvSpPr>
          <p:cNvPr id="9" name="Round Diagonal Corner Rectangle 8">
            <a:hlinkClick r:id="rId5" action="ppaction://hlinksldjump"/>
          </p:cNvPr>
          <p:cNvSpPr/>
          <p:nvPr/>
        </p:nvSpPr>
        <p:spPr>
          <a:xfrm>
            <a:off x="658456" y="1753504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Pendahuluan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34547" y="2890455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omic Sans MS" panose="030F0702030302020204" pitchFamily="66" charset="0"/>
              </a:rPr>
              <a:t>Materi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  <a:hlinkClick r:id="rId6" action="ppaction://hlinksldjump"/>
              </a:rPr>
              <a:t>Contoh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Soal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634547" y="3983867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Latihan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  <a:hlinkClick r:id="rId7" action="ppaction://hlinksldjump"/>
              </a:rPr>
              <a:t>Soal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2" name="Round Diagonal Corner Rectangle 11">
            <a:hlinkClick r:id="rId8" action="ppaction://hlinksldjump"/>
          </p:cNvPr>
          <p:cNvSpPr/>
          <p:nvPr/>
        </p:nvSpPr>
        <p:spPr>
          <a:xfrm>
            <a:off x="605518" y="5077279"/>
            <a:ext cx="1981200" cy="94615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Penutup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3" name="Action Button: Beginning 12">
            <a:hlinkClick r:id="" action="ppaction://hlinkshowjump?jump=previousslide" highlightClick="1"/>
          </p:cNvPr>
          <p:cNvSpPr/>
          <p:nvPr/>
        </p:nvSpPr>
        <p:spPr>
          <a:xfrm>
            <a:off x="9481457" y="6157685"/>
            <a:ext cx="457200" cy="457200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End 14">
            <a:hlinkClick r:id="" action="ppaction://hlinkshowjump?jump=nextslide" highlightClick="1"/>
          </p:cNvPr>
          <p:cNvSpPr/>
          <p:nvPr/>
        </p:nvSpPr>
        <p:spPr>
          <a:xfrm>
            <a:off x="10562771" y="6172200"/>
            <a:ext cx="457200" cy="457200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924925" y="923048"/>
            <a:ext cx="2833837" cy="295072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5. Matriks simetris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Matriks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bujur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sangkar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diagonal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utamanya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cermin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refleksi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(A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A).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813633" y="1427978"/>
            <a:ext cx="4825921" cy="3771901"/>
            <a:chOff x="5813633" y="1427978"/>
            <a:chExt cx="4825921" cy="3771901"/>
          </a:xfrm>
        </p:grpSpPr>
        <p:sp>
          <p:nvSpPr>
            <p:cNvPr id="19" name="Cloud Callout 18"/>
            <p:cNvSpPr/>
            <p:nvPr/>
          </p:nvSpPr>
          <p:spPr>
            <a:xfrm>
              <a:off x="5813633" y="1427978"/>
              <a:ext cx="4825921" cy="3771901"/>
            </a:xfrm>
            <a:prstGeom prst="cloudCallout">
              <a:avLst>
                <a:gd name="adj1" fmla="val -51334"/>
                <a:gd name="adj2" fmla="val 35146"/>
              </a:avLst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0938442"/>
                </p:ext>
              </p:extLst>
            </p:nvPr>
          </p:nvGraphicFramePr>
          <p:xfrm>
            <a:off x="6403349" y="2062136"/>
            <a:ext cx="3646488" cy="25035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082800" imgH="1422400" progId="Equation.3">
                    <p:embed/>
                  </p:oleObj>
                </mc:Choice>
                <mc:Fallback>
                  <p:oleObj name="Equation" r:id="rId9" imgW="2082800" imgH="1422400" progId="Equation.3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3349" y="2062136"/>
                          <a:ext cx="3646488" cy="25035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10014857" y="6157686"/>
            <a:ext cx="457200" cy="4572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90252"/>
      </p:ext>
    </p:extLst>
  </p:cSld>
  <p:clrMapOvr>
    <a:masterClrMapping/>
  </p:clrMapOvr>
  <p:transition spd="slow">
    <p:plus/>
    <p:sndAc>
      <p:stSnd>
        <p:snd r:embed="rId2" name="drumroll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3292</TotalTime>
  <Words>1944</Words>
  <Application>Microsoft Macintosh PowerPoint</Application>
  <PresentationFormat>Widescreen</PresentationFormat>
  <Paragraphs>450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Cambria Math</vt:lpstr>
      <vt:lpstr>Comic Sans MS</vt:lpstr>
      <vt:lpstr>Garamond</vt:lpstr>
      <vt:lpstr>Times New Roman</vt:lpstr>
      <vt:lpstr>Wingdings</vt:lpstr>
      <vt:lpstr>Organic</vt:lpstr>
      <vt:lpstr>Microsoft Equation 3.0</vt:lpstr>
      <vt:lpstr>Equation</vt:lpstr>
      <vt:lpstr>PowerPoint Presentation</vt:lpstr>
      <vt:lpstr>Perhatikan Tabel : jumlah mahasiswa tahun 2015</vt:lpstr>
      <vt:lpstr>Jika judul baris dan kolom di hilangkan</vt:lpstr>
      <vt:lpstr>Maka terbentuk susunan bilangan sebagai berikut :</vt:lpstr>
      <vt:lpstr>           Matriks adalah Susunan bilangan berbentuk persegi panjang yang diatur dalam baris dan kolom, ditulis diantara kurung biasa (  ) atau  siku [ ].   </vt:lpstr>
      <vt:lpstr>Contoh :  Matriks A =  </vt:lpstr>
      <vt:lpstr> Jenis- Jenis Matriks </vt:lpstr>
      <vt:lpstr>PowerPoint Presentation</vt:lpstr>
      <vt:lpstr>PowerPoint Presentation</vt:lpstr>
      <vt:lpstr>Sifat-Sifat Transpose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Sifat-sifat penjumlahan matriks</vt:lpstr>
      <vt:lpstr>Perkalian matriks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Invers matriks berordo 2x2</vt:lpstr>
      <vt:lpstr>Latihan Soal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MATRIKS</dc:title>
  <dc:creator>Windows 7</dc:creator>
  <cp:lastModifiedBy>Microsoft Office User</cp:lastModifiedBy>
  <cp:revision>248</cp:revision>
  <dcterms:created xsi:type="dcterms:W3CDTF">2013-11-28T23:25:49Z</dcterms:created>
  <dcterms:modified xsi:type="dcterms:W3CDTF">2025-09-23T07:41:44Z</dcterms:modified>
</cp:coreProperties>
</file>